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61" r:id="rId2"/>
    <p:sldId id="302" r:id="rId3"/>
    <p:sldId id="264" r:id="rId4"/>
    <p:sldId id="265" r:id="rId5"/>
    <p:sldId id="266" r:id="rId6"/>
    <p:sldId id="314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90" r:id="rId29"/>
    <p:sldId id="291" r:id="rId30"/>
    <p:sldId id="300" r:id="rId31"/>
    <p:sldId id="292" r:id="rId32"/>
    <p:sldId id="298" r:id="rId33"/>
    <p:sldId id="299" r:id="rId34"/>
    <p:sldId id="301" r:id="rId35"/>
    <p:sldId id="293" r:id="rId36"/>
    <p:sldId id="294" r:id="rId37"/>
    <p:sldId id="295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296" r:id="rId50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15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AE0F0-EAE2-4E29-B698-CC16F038E339}" type="datetimeFigureOut">
              <a:rPr lang="es-AR" smtClean="0"/>
              <a:pPr/>
              <a:t>23/04/2017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AF20A-6212-494C-A2B7-66B73AB37E69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54291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FC6ED8F-F08C-4AD4-888F-BD4EE9C8A1E1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68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68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EFD31BE-A389-4039-9E60-EB3F4FC118B0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31</a:t>
            </a: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39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397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32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49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499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33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60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60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34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8704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704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5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632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632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7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837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8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9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04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026E06-E80B-4C23-B186-17F08FAB1DBD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29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22BD0D-B992-418E-9303-FC1B2AD28E85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31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80C0F2-D675-4A9F-A100-FDDCF4135FB0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32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DCFAB-69B4-4D71-BABA-859D42C7F869}" type="slidenum">
              <a:rPr lang="es-AR" smtClean="0"/>
              <a:pPr/>
              <a:t>34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48929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1838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4865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0869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81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657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33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24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76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66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63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xmlns="" val="125243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B7CF048-27B1-49E9-8E0A-198C2550B8EA}" type="datetimeFigureOut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23/04/2017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5C33A36-B6BD-4F47-941D-3E0B43D86366}" type="slidenum">
              <a:rPr lang="es-A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10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7406640" cy="1472184"/>
          </a:xfrm>
        </p:spPr>
        <p:txBody>
          <a:bodyPr>
            <a:normAutofit fontScale="90000"/>
          </a:bodyPr>
          <a:lstStyle/>
          <a:p>
            <a:pPr algn="r"/>
            <a:r>
              <a:rPr lang="es-AR" sz="5400" dirty="0" smtClean="0"/>
              <a:t/>
            </a:r>
            <a:br>
              <a:rPr lang="es-AR" sz="5400" dirty="0" smtClean="0"/>
            </a:br>
            <a:r>
              <a:rPr lang="es-AR" sz="5400" b="1" dirty="0"/>
              <a:t>CICLO DE KREBS</a:t>
            </a:r>
            <a:r>
              <a:rPr lang="es-AR" sz="5400" dirty="0" smtClean="0"/>
              <a:t/>
            </a:r>
            <a:br>
              <a:rPr lang="es-AR" sz="5400" dirty="0" smtClean="0"/>
            </a:br>
            <a:endParaRPr lang="es-AR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7406640" cy="1752600"/>
          </a:xfrm>
        </p:spPr>
        <p:txBody>
          <a:bodyPr>
            <a:normAutofit/>
          </a:bodyPr>
          <a:lstStyle/>
          <a:p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BOLILLA 4: (primera parte)  Ciclo de Krebs. Generalidades.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Descarboxilación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oxidativa: complejo de la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piruvato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deshidrogenasa. Regulación. Destino de la acetil-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CoA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Reacciones del ciclo. Balance energético. Regulación del ciclo. Función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anfibólica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Compartimentalización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mitocondrial.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Translocasas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 Lanzadera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aspartato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-malato.</a:t>
            </a:r>
          </a:p>
        </p:txBody>
      </p:sp>
    </p:spTree>
    <p:extLst>
      <p:ext uri="{BB962C8B-B14F-4D97-AF65-F5344CB8AC3E}">
        <p14:creationId xmlns:p14="http://schemas.microsoft.com/office/powerpoint/2010/main" xmlns="" val="304212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18436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938" y="3933825"/>
            <a:ext cx="8570912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85800" y="2638425"/>
            <a:ext cx="2665413" cy="466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/>
              <a:t>PRECURSORES</a:t>
            </a:r>
          </a:p>
        </p:txBody>
      </p:sp>
      <p:grpSp>
        <p:nvGrpSpPr>
          <p:cNvPr id="18439" name="Group 9"/>
          <p:cNvGrpSpPr>
            <a:grpSpLocks/>
          </p:cNvGrpSpPr>
          <p:nvPr/>
        </p:nvGrpSpPr>
        <p:grpSpPr bwMode="auto">
          <a:xfrm>
            <a:off x="3851275" y="2060575"/>
            <a:ext cx="4186238" cy="1728788"/>
            <a:chOff x="2426" y="1298"/>
            <a:chExt cx="2637" cy="1089"/>
          </a:xfrm>
        </p:grpSpPr>
        <p:sp>
          <p:nvSpPr>
            <p:cNvPr id="18451" name="Rectangle 7"/>
            <p:cNvSpPr>
              <a:spLocks noChangeArrowheads="1"/>
            </p:cNvSpPr>
            <p:nvPr/>
          </p:nvSpPr>
          <p:spPr bwMode="auto">
            <a:xfrm>
              <a:off x="2608" y="1344"/>
              <a:ext cx="2455" cy="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>
                  <a:latin typeface="Symbol" pitchFamily="18" charset="2"/>
                </a:rPr>
                <a:t>b</a:t>
              </a:r>
              <a:r>
                <a:rPr lang="es-ES" altLang="es-AR" sz="2400"/>
                <a:t>-Mercaptoetilamina</a:t>
              </a:r>
            </a:p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/>
                <a:t>Acido pantoténico</a:t>
              </a:r>
            </a:p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/>
                <a:t>3´fosfoadenosinadifosfato</a:t>
              </a:r>
            </a:p>
          </p:txBody>
        </p:sp>
        <p:sp>
          <p:nvSpPr>
            <p:cNvPr id="18452" name="Freeform 8"/>
            <p:cNvSpPr>
              <a:spLocks/>
            </p:cNvSpPr>
            <p:nvPr/>
          </p:nvSpPr>
          <p:spPr bwMode="auto">
            <a:xfrm>
              <a:off x="2426" y="1298"/>
              <a:ext cx="183" cy="1089"/>
            </a:xfrm>
            <a:custGeom>
              <a:avLst/>
              <a:gdLst>
                <a:gd name="T0" fmla="*/ 173 w 183"/>
                <a:gd name="T1" fmla="*/ 0 h 1089"/>
                <a:gd name="T2" fmla="*/ 155 w 183"/>
                <a:gd name="T3" fmla="*/ 3 h 1089"/>
                <a:gd name="T4" fmla="*/ 139 w 183"/>
                <a:gd name="T5" fmla="*/ 10 h 1089"/>
                <a:gd name="T6" fmla="*/ 124 w 183"/>
                <a:gd name="T7" fmla="*/ 21 h 1089"/>
                <a:gd name="T8" fmla="*/ 112 w 183"/>
                <a:gd name="T9" fmla="*/ 33 h 1089"/>
                <a:gd name="T10" fmla="*/ 102 w 183"/>
                <a:gd name="T11" fmla="*/ 49 h 1089"/>
                <a:gd name="T12" fmla="*/ 95 w 183"/>
                <a:gd name="T13" fmla="*/ 65 h 1089"/>
                <a:gd name="T14" fmla="*/ 92 w 183"/>
                <a:gd name="T15" fmla="*/ 82 h 1089"/>
                <a:gd name="T16" fmla="*/ 91 w 183"/>
                <a:gd name="T17" fmla="*/ 453 h 1089"/>
                <a:gd name="T18" fmla="*/ 89 w 183"/>
                <a:gd name="T19" fmla="*/ 473 h 1089"/>
                <a:gd name="T20" fmla="*/ 84 w 183"/>
                <a:gd name="T21" fmla="*/ 488 h 1089"/>
                <a:gd name="T22" fmla="*/ 76 w 183"/>
                <a:gd name="T23" fmla="*/ 504 h 1089"/>
                <a:gd name="T24" fmla="*/ 64 w 183"/>
                <a:gd name="T25" fmla="*/ 518 h 1089"/>
                <a:gd name="T26" fmla="*/ 51 w 183"/>
                <a:gd name="T27" fmla="*/ 528 h 1089"/>
                <a:gd name="T28" fmla="*/ 35 w 183"/>
                <a:gd name="T29" fmla="*/ 537 h 1089"/>
                <a:gd name="T30" fmla="*/ 18 w 183"/>
                <a:gd name="T31" fmla="*/ 542 h 1089"/>
                <a:gd name="T32" fmla="*/ 0 w 183"/>
                <a:gd name="T33" fmla="*/ 544 h 1089"/>
                <a:gd name="T34" fmla="*/ 18 w 183"/>
                <a:gd name="T35" fmla="*/ 546 h 1089"/>
                <a:gd name="T36" fmla="*/ 35 w 183"/>
                <a:gd name="T37" fmla="*/ 551 h 1089"/>
                <a:gd name="T38" fmla="*/ 51 w 183"/>
                <a:gd name="T39" fmla="*/ 560 h 1089"/>
                <a:gd name="T40" fmla="*/ 64 w 183"/>
                <a:gd name="T41" fmla="*/ 570 h 1089"/>
                <a:gd name="T42" fmla="*/ 76 w 183"/>
                <a:gd name="T43" fmla="*/ 584 h 1089"/>
                <a:gd name="T44" fmla="*/ 84 w 183"/>
                <a:gd name="T45" fmla="*/ 600 h 1089"/>
                <a:gd name="T46" fmla="*/ 89 w 183"/>
                <a:gd name="T47" fmla="*/ 616 h 1089"/>
                <a:gd name="T48" fmla="*/ 91 w 183"/>
                <a:gd name="T49" fmla="*/ 635 h 1089"/>
                <a:gd name="T50" fmla="*/ 92 w 183"/>
                <a:gd name="T51" fmla="*/ 1006 h 1089"/>
                <a:gd name="T52" fmla="*/ 95 w 183"/>
                <a:gd name="T53" fmla="*/ 1025 h 1089"/>
                <a:gd name="T54" fmla="*/ 102 w 183"/>
                <a:gd name="T55" fmla="*/ 1041 h 1089"/>
                <a:gd name="T56" fmla="*/ 112 w 183"/>
                <a:gd name="T57" fmla="*/ 1055 h 1089"/>
                <a:gd name="T58" fmla="*/ 124 w 183"/>
                <a:gd name="T59" fmla="*/ 1067 h 1089"/>
                <a:gd name="T60" fmla="*/ 139 w 183"/>
                <a:gd name="T61" fmla="*/ 1078 h 1089"/>
                <a:gd name="T62" fmla="*/ 155 w 183"/>
                <a:gd name="T63" fmla="*/ 1085 h 1089"/>
                <a:gd name="T64" fmla="*/ 173 w 183"/>
                <a:gd name="T65" fmla="*/ 1088 h 10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3"/>
                <a:gd name="T100" fmla="*/ 0 h 1089"/>
                <a:gd name="T101" fmla="*/ 183 w 183"/>
                <a:gd name="T102" fmla="*/ 1089 h 108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3" h="1089">
                  <a:moveTo>
                    <a:pt x="182" y="0"/>
                  </a:moveTo>
                  <a:lnTo>
                    <a:pt x="173" y="0"/>
                  </a:lnTo>
                  <a:lnTo>
                    <a:pt x="164" y="2"/>
                  </a:lnTo>
                  <a:lnTo>
                    <a:pt x="155" y="3"/>
                  </a:lnTo>
                  <a:lnTo>
                    <a:pt x="147" y="7"/>
                  </a:lnTo>
                  <a:lnTo>
                    <a:pt x="139" y="10"/>
                  </a:lnTo>
                  <a:lnTo>
                    <a:pt x="131" y="16"/>
                  </a:lnTo>
                  <a:lnTo>
                    <a:pt x="124" y="21"/>
                  </a:lnTo>
                  <a:lnTo>
                    <a:pt x="118" y="28"/>
                  </a:lnTo>
                  <a:lnTo>
                    <a:pt x="112" y="33"/>
                  </a:lnTo>
                  <a:lnTo>
                    <a:pt x="107" y="40"/>
                  </a:lnTo>
                  <a:lnTo>
                    <a:pt x="102" y="49"/>
                  </a:lnTo>
                  <a:lnTo>
                    <a:pt x="98" y="56"/>
                  </a:lnTo>
                  <a:lnTo>
                    <a:pt x="95" y="65"/>
                  </a:lnTo>
                  <a:lnTo>
                    <a:pt x="93" y="73"/>
                  </a:lnTo>
                  <a:lnTo>
                    <a:pt x="92" y="82"/>
                  </a:lnTo>
                  <a:lnTo>
                    <a:pt x="91" y="91"/>
                  </a:lnTo>
                  <a:lnTo>
                    <a:pt x="91" y="453"/>
                  </a:lnTo>
                  <a:lnTo>
                    <a:pt x="90" y="462"/>
                  </a:lnTo>
                  <a:lnTo>
                    <a:pt x="89" y="473"/>
                  </a:lnTo>
                  <a:lnTo>
                    <a:pt x="87" y="481"/>
                  </a:lnTo>
                  <a:lnTo>
                    <a:pt x="84" y="488"/>
                  </a:lnTo>
                  <a:lnTo>
                    <a:pt x="80" y="497"/>
                  </a:lnTo>
                  <a:lnTo>
                    <a:pt x="76" y="504"/>
                  </a:lnTo>
                  <a:lnTo>
                    <a:pt x="70" y="511"/>
                  </a:lnTo>
                  <a:lnTo>
                    <a:pt x="64" y="518"/>
                  </a:lnTo>
                  <a:lnTo>
                    <a:pt x="58" y="523"/>
                  </a:lnTo>
                  <a:lnTo>
                    <a:pt x="51" y="528"/>
                  </a:lnTo>
                  <a:lnTo>
                    <a:pt x="43" y="534"/>
                  </a:lnTo>
                  <a:lnTo>
                    <a:pt x="35" y="537"/>
                  </a:lnTo>
                  <a:lnTo>
                    <a:pt x="27" y="541"/>
                  </a:lnTo>
                  <a:lnTo>
                    <a:pt x="18" y="542"/>
                  </a:lnTo>
                  <a:lnTo>
                    <a:pt x="9" y="544"/>
                  </a:lnTo>
                  <a:lnTo>
                    <a:pt x="0" y="544"/>
                  </a:lnTo>
                  <a:lnTo>
                    <a:pt x="9" y="544"/>
                  </a:lnTo>
                  <a:lnTo>
                    <a:pt x="18" y="546"/>
                  </a:lnTo>
                  <a:lnTo>
                    <a:pt x="27" y="548"/>
                  </a:lnTo>
                  <a:lnTo>
                    <a:pt x="35" y="551"/>
                  </a:lnTo>
                  <a:lnTo>
                    <a:pt x="43" y="555"/>
                  </a:lnTo>
                  <a:lnTo>
                    <a:pt x="51" y="560"/>
                  </a:lnTo>
                  <a:lnTo>
                    <a:pt x="58" y="565"/>
                  </a:lnTo>
                  <a:lnTo>
                    <a:pt x="64" y="570"/>
                  </a:lnTo>
                  <a:lnTo>
                    <a:pt x="70" y="577"/>
                  </a:lnTo>
                  <a:lnTo>
                    <a:pt x="76" y="584"/>
                  </a:lnTo>
                  <a:lnTo>
                    <a:pt x="80" y="591"/>
                  </a:lnTo>
                  <a:lnTo>
                    <a:pt x="84" y="600"/>
                  </a:lnTo>
                  <a:lnTo>
                    <a:pt x="87" y="607"/>
                  </a:lnTo>
                  <a:lnTo>
                    <a:pt x="89" y="616"/>
                  </a:lnTo>
                  <a:lnTo>
                    <a:pt x="90" y="626"/>
                  </a:lnTo>
                  <a:lnTo>
                    <a:pt x="91" y="635"/>
                  </a:lnTo>
                  <a:lnTo>
                    <a:pt x="91" y="998"/>
                  </a:lnTo>
                  <a:lnTo>
                    <a:pt x="92" y="1006"/>
                  </a:lnTo>
                  <a:lnTo>
                    <a:pt x="93" y="1017"/>
                  </a:lnTo>
                  <a:lnTo>
                    <a:pt x="95" y="1025"/>
                  </a:lnTo>
                  <a:lnTo>
                    <a:pt x="98" y="1032"/>
                  </a:lnTo>
                  <a:lnTo>
                    <a:pt x="102" y="1041"/>
                  </a:lnTo>
                  <a:lnTo>
                    <a:pt x="107" y="1048"/>
                  </a:lnTo>
                  <a:lnTo>
                    <a:pt x="112" y="1055"/>
                  </a:lnTo>
                  <a:lnTo>
                    <a:pt x="118" y="1062"/>
                  </a:lnTo>
                  <a:lnTo>
                    <a:pt x="124" y="1067"/>
                  </a:lnTo>
                  <a:lnTo>
                    <a:pt x="131" y="1073"/>
                  </a:lnTo>
                  <a:lnTo>
                    <a:pt x="139" y="1078"/>
                  </a:lnTo>
                  <a:lnTo>
                    <a:pt x="147" y="1081"/>
                  </a:lnTo>
                  <a:lnTo>
                    <a:pt x="155" y="1085"/>
                  </a:lnTo>
                  <a:lnTo>
                    <a:pt x="164" y="1087"/>
                  </a:lnTo>
                  <a:lnTo>
                    <a:pt x="173" y="1088"/>
                  </a:lnTo>
                  <a:lnTo>
                    <a:pt x="182" y="1088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8440" name="Rectangle 10"/>
          <p:cNvSpPr>
            <a:spLocks noChangeArrowheads="1"/>
          </p:cNvSpPr>
          <p:nvPr/>
        </p:nvSpPr>
        <p:spPr bwMode="auto">
          <a:xfrm>
            <a:off x="684213" y="6021388"/>
            <a:ext cx="7426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PARTICIPA EN LA TRANSFERENCIA DE GRUPOS ACILO</a:t>
            </a:r>
          </a:p>
        </p:txBody>
      </p:sp>
      <p:grpSp>
        <p:nvGrpSpPr>
          <p:cNvPr id="18441" name="Group 13"/>
          <p:cNvGrpSpPr>
            <a:grpSpLocks/>
          </p:cNvGrpSpPr>
          <p:nvPr/>
        </p:nvGrpSpPr>
        <p:grpSpPr bwMode="auto">
          <a:xfrm>
            <a:off x="252413" y="2492375"/>
            <a:ext cx="3959225" cy="3024188"/>
            <a:chOff x="159" y="1570"/>
            <a:chExt cx="2494" cy="1905"/>
          </a:xfrm>
        </p:grpSpPr>
        <p:sp>
          <p:nvSpPr>
            <p:cNvPr id="18449" name="Oval 11"/>
            <p:cNvSpPr>
              <a:spLocks noChangeArrowheads="1"/>
            </p:cNvSpPr>
            <p:nvPr/>
          </p:nvSpPr>
          <p:spPr bwMode="auto">
            <a:xfrm>
              <a:off x="159" y="2479"/>
              <a:ext cx="1178" cy="996"/>
            </a:xfrm>
            <a:prstGeom prst="ellipse">
              <a:avLst/>
            </a:prstGeom>
            <a:solidFill>
              <a:srgbClr val="F2B6C0">
                <a:alpha val="14117"/>
              </a:srgb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50" name="Line 12"/>
            <p:cNvSpPr>
              <a:spLocks noChangeShapeType="1"/>
            </p:cNvSpPr>
            <p:nvPr/>
          </p:nvSpPr>
          <p:spPr bwMode="auto">
            <a:xfrm flipH="1">
              <a:off x="1066" y="1570"/>
              <a:ext cx="1587" cy="953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8442" name="Group 16"/>
          <p:cNvGrpSpPr>
            <a:grpSpLocks/>
          </p:cNvGrpSpPr>
          <p:nvPr/>
        </p:nvGrpSpPr>
        <p:grpSpPr bwMode="auto">
          <a:xfrm>
            <a:off x="2125663" y="2997200"/>
            <a:ext cx="3524250" cy="2230438"/>
            <a:chOff x="1339" y="1888"/>
            <a:chExt cx="2220" cy="1405"/>
          </a:xfrm>
        </p:grpSpPr>
        <p:sp>
          <p:nvSpPr>
            <p:cNvPr id="18447" name="Rectangle 14"/>
            <p:cNvSpPr>
              <a:spLocks noChangeArrowheads="1"/>
            </p:cNvSpPr>
            <p:nvPr/>
          </p:nvSpPr>
          <p:spPr bwMode="auto">
            <a:xfrm>
              <a:off x="1339" y="2660"/>
              <a:ext cx="2220" cy="633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48" name="Line 15"/>
            <p:cNvSpPr>
              <a:spLocks noChangeShapeType="1"/>
            </p:cNvSpPr>
            <p:nvPr/>
          </p:nvSpPr>
          <p:spPr bwMode="auto">
            <a:xfrm flipH="1">
              <a:off x="2426" y="1888"/>
              <a:ext cx="227" cy="726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8443" name="Group 19"/>
          <p:cNvGrpSpPr>
            <a:grpSpLocks/>
          </p:cNvGrpSpPr>
          <p:nvPr/>
        </p:nvGrpSpPr>
        <p:grpSpPr bwMode="auto">
          <a:xfrm>
            <a:off x="5580063" y="3644900"/>
            <a:ext cx="3562350" cy="2159000"/>
            <a:chOff x="3515" y="2296"/>
            <a:chExt cx="2244" cy="1360"/>
          </a:xfrm>
        </p:grpSpPr>
        <p:sp>
          <p:nvSpPr>
            <p:cNvPr id="18445" name="Oval 17"/>
            <p:cNvSpPr>
              <a:spLocks noChangeArrowheads="1"/>
            </p:cNvSpPr>
            <p:nvPr/>
          </p:nvSpPr>
          <p:spPr bwMode="auto">
            <a:xfrm>
              <a:off x="3561" y="2388"/>
              <a:ext cx="2198" cy="1268"/>
            </a:xfrm>
            <a:prstGeom prst="ellipse">
              <a:avLst/>
            </a:prstGeom>
            <a:solidFill>
              <a:schemeClr val="folHlink">
                <a:alpha val="14117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46" name="Line 18"/>
            <p:cNvSpPr>
              <a:spLocks noChangeShapeType="1"/>
            </p:cNvSpPr>
            <p:nvPr/>
          </p:nvSpPr>
          <p:spPr bwMode="auto">
            <a:xfrm>
              <a:off x="3515" y="2296"/>
              <a:ext cx="363" cy="227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8444" name="Rectangle 20"/>
          <p:cNvSpPr>
            <a:spLocks noChangeArrowheads="1"/>
          </p:cNvSpPr>
          <p:nvPr/>
        </p:nvSpPr>
        <p:spPr bwMode="auto">
          <a:xfrm>
            <a:off x="3995738" y="5373688"/>
            <a:ext cx="1296987" cy="2873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61938" y="274320"/>
            <a:ext cx="8671750" cy="1143000"/>
          </a:xfrm>
        </p:spPr>
        <p:txBody>
          <a:bodyPr>
            <a:normAutofit fontScale="90000"/>
          </a:bodyPr>
          <a:lstStyle/>
          <a:p>
            <a:r>
              <a:rPr lang="es-ES" sz="4400" b="1" dirty="0">
                <a:latin typeface="Arial" pitchFamily="34" charset="0"/>
              </a:rPr>
              <a:t>ESTRUCTURA DE LA COENZIMA </a:t>
            </a:r>
            <a:r>
              <a:rPr lang="es-ES" sz="4400" b="1" dirty="0" smtClean="0">
                <a:latin typeface="Arial" pitchFamily="34" charset="0"/>
              </a:rPr>
              <a:t>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xmlns="" val="21525076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68393"/>
            <a:ext cx="7217201" cy="39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2699792" y="980728"/>
            <a:ext cx="50405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2555776" y="2276872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5940152" y="584684"/>
            <a:ext cx="1584176" cy="8280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7740352" y="2276872"/>
            <a:ext cx="216024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8100392" y="2276872"/>
            <a:ext cx="216024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CuadroTexto"/>
          <p:cNvSpPr txBox="1"/>
          <p:nvPr/>
        </p:nvSpPr>
        <p:spPr>
          <a:xfrm>
            <a:off x="323528" y="457706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dirty="0" smtClean="0"/>
              <a:t>1) </a:t>
            </a:r>
            <a:r>
              <a:rPr lang="es-AR" sz="1600" dirty="0" err="1" smtClean="0"/>
              <a:t>Piruvato</a:t>
            </a:r>
            <a:r>
              <a:rPr lang="es-AR" sz="1600" dirty="0" smtClean="0"/>
              <a:t> reacciona con TPP unido a la deshidrogenasa E1, se </a:t>
            </a:r>
            <a:r>
              <a:rPr lang="es-AR" sz="1600" dirty="0" err="1" smtClean="0"/>
              <a:t>descarboxila</a:t>
            </a:r>
            <a:r>
              <a:rPr lang="es-AR" sz="1600" dirty="0" smtClean="0"/>
              <a:t> y forma </a:t>
            </a:r>
            <a:r>
              <a:rPr lang="es-AR" sz="1600" dirty="0" err="1" smtClean="0"/>
              <a:t>hidroxietil</a:t>
            </a:r>
            <a:r>
              <a:rPr lang="es-AR" sz="1600" dirty="0" smtClean="0"/>
              <a:t>-TPP.</a:t>
            </a:r>
          </a:p>
          <a:p>
            <a:r>
              <a:rPr lang="es-AR" sz="1600" dirty="0" smtClean="0"/>
              <a:t>2) Se transfieren 2 electrones y el acetilo a la forma oxidada de </a:t>
            </a:r>
            <a:r>
              <a:rPr lang="es-AR" sz="1600" dirty="0" err="1" smtClean="0"/>
              <a:t>lipoil-lisilo</a:t>
            </a:r>
            <a:r>
              <a:rPr lang="es-AR" sz="1600" dirty="0" smtClean="0"/>
              <a:t> de la </a:t>
            </a:r>
            <a:r>
              <a:rPr lang="es-AR" sz="1600" dirty="0" err="1" smtClean="0"/>
              <a:t>transacetilasa</a:t>
            </a:r>
            <a:r>
              <a:rPr lang="es-AR" sz="1600" dirty="0" smtClean="0"/>
              <a:t>, formando </a:t>
            </a:r>
            <a:r>
              <a:rPr lang="es-AR" sz="1600" dirty="0" err="1" smtClean="0"/>
              <a:t>acetiltioéster</a:t>
            </a:r>
            <a:r>
              <a:rPr lang="es-AR" sz="1600" dirty="0" smtClean="0"/>
              <a:t> del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reducido.</a:t>
            </a:r>
          </a:p>
          <a:p>
            <a:r>
              <a:rPr lang="es-AR" sz="1600" dirty="0" smtClean="0"/>
              <a:t>3) </a:t>
            </a:r>
            <a:r>
              <a:rPr lang="es-AR" sz="1600" dirty="0" err="1" smtClean="0"/>
              <a:t>Transesterificación</a:t>
            </a:r>
            <a:r>
              <a:rPr lang="es-AR" sz="1600" dirty="0" smtClean="0"/>
              <a:t>: el grupo -SH del </a:t>
            </a:r>
            <a:r>
              <a:rPr lang="es-AR" sz="1600" dirty="0" err="1" smtClean="0"/>
              <a:t>CoA</a:t>
            </a:r>
            <a:r>
              <a:rPr lang="es-AR" sz="1600" dirty="0" smtClean="0"/>
              <a:t> sustituye al -SH de E2, se obtiene Acetil-</a:t>
            </a:r>
            <a:r>
              <a:rPr lang="es-AR" sz="1600" dirty="0" err="1" smtClean="0"/>
              <a:t>CoA</a:t>
            </a:r>
            <a:r>
              <a:rPr lang="es-AR" sz="1600" dirty="0" smtClean="0"/>
              <a:t> y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reducido.</a:t>
            </a:r>
          </a:p>
          <a:p>
            <a:r>
              <a:rPr lang="es-AR" sz="1600" dirty="0" smtClean="0"/>
              <a:t>4)E3 promueve la transferencia de 2 átomos de hidrógeno desde los grupos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reducidos de E</a:t>
            </a:r>
            <a:r>
              <a:rPr lang="es-AR" sz="1400" dirty="0" smtClean="0"/>
              <a:t>2</a:t>
            </a:r>
            <a:r>
              <a:rPr lang="es-AR" sz="1600" dirty="0" smtClean="0"/>
              <a:t> al FAD de E</a:t>
            </a:r>
            <a:r>
              <a:rPr lang="es-AR" sz="1400" dirty="0" smtClean="0"/>
              <a:t>3</a:t>
            </a:r>
            <a:r>
              <a:rPr lang="es-AR" sz="1600" dirty="0" smtClean="0"/>
              <a:t>.</a:t>
            </a:r>
          </a:p>
          <a:p>
            <a:r>
              <a:rPr lang="es-AR" sz="1600" dirty="0" smtClean="0"/>
              <a:t>5) El FADH</a:t>
            </a:r>
            <a:r>
              <a:rPr lang="es-AR" sz="1400" dirty="0" smtClean="0"/>
              <a:t>2</a:t>
            </a:r>
            <a:r>
              <a:rPr lang="es-AR" sz="1600" dirty="0" smtClean="0"/>
              <a:t> de E</a:t>
            </a:r>
            <a:r>
              <a:rPr lang="es-AR" sz="1400" dirty="0" smtClean="0"/>
              <a:t>3 </a:t>
            </a:r>
            <a:r>
              <a:rPr lang="es-AR" sz="1600" dirty="0" smtClean="0"/>
              <a:t>transfiere un </a:t>
            </a:r>
            <a:r>
              <a:rPr lang="es-AR" sz="1600" dirty="0" err="1" smtClean="0"/>
              <a:t>ión</a:t>
            </a:r>
            <a:r>
              <a:rPr lang="es-AR" sz="1600" dirty="0" smtClean="0"/>
              <a:t> hidruro al NAD+, formando NADH. Se restablece la forma oxidada de </a:t>
            </a:r>
            <a:r>
              <a:rPr lang="es-AR" sz="1600" dirty="0" err="1" smtClean="0"/>
              <a:t>lipoil-lisilo</a:t>
            </a:r>
            <a:r>
              <a:rPr lang="es-AR" sz="1600" dirty="0" smtClean="0"/>
              <a:t> de E</a:t>
            </a:r>
            <a:r>
              <a:rPr lang="es-AR" sz="1400" dirty="0" smtClean="0"/>
              <a:t>2</a:t>
            </a:r>
            <a:endParaRPr lang="es-AR" sz="1400" dirty="0"/>
          </a:p>
        </p:txBody>
      </p:sp>
      <p:sp>
        <p:nvSpPr>
          <p:cNvPr id="20" name="19 Flecha curvada hacia abajo"/>
          <p:cNvSpPr/>
          <p:nvPr/>
        </p:nvSpPr>
        <p:spPr>
          <a:xfrm>
            <a:off x="2411760" y="404664"/>
            <a:ext cx="2304256" cy="504056"/>
          </a:xfrm>
          <a:prstGeom prst="curvedDownArrow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1835696" y="980728"/>
            <a:ext cx="864096" cy="57606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4572000" y="872493"/>
            <a:ext cx="648072" cy="57606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7848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 PDH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err="1" smtClean="0"/>
              <a:t>Alostérica</a:t>
            </a:r>
            <a:r>
              <a:rPr lang="es-AR" dirty="0" smtClean="0"/>
              <a:t>:</a:t>
            </a:r>
          </a:p>
          <a:p>
            <a:endParaRPr lang="es-AR" dirty="0"/>
          </a:p>
          <a:p>
            <a:endParaRPr lang="es-AR" dirty="0" smtClean="0"/>
          </a:p>
          <a:p>
            <a:endParaRPr lang="es-AR" dirty="0"/>
          </a:p>
          <a:p>
            <a:endParaRPr lang="es-AR" dirty="0" smtClean="0"/>
          </a:p>
          <a:p>
            <a:r>
              <a:rPr lang="es-AR" dirty="0" smtClean="0"/>
              <a:t>Covalente: E1 es inhibida por fosforilación en </a:t>
            </a:r>
            <a:r>
              <a:rPr lang="es-AR" dirty="0" err="1" smtClean="0"/>
              <a:t>serina</a:t>
            </a:r>
            <a:r>
              <a:rPr lang="es-AR" dirty="0" smtClean="0"/>
              <a:t> por una quinasa específica y activada por una fosfoproteína fosfatasa que elimina el grupo fosfato. La quinasa es activada </a:t>
            </a:r>
            <a:r>
              <a:rPr lang="es-AR" dirty="0" err="1" smtClean="0"/>
              <a:t>alostéricamente</a:t>
            </a:r>
            <a:r>
              <a:rPr lang="es-AR" dirty="0" smtClean="0"/>
              <a:t> por ATP.</a:t>
            </a:r>
          </a:p>
          <a:p>
            <a:r>
              <a:rPr lang="es-AR" dirty="0" smtClean="0"/>
              <a:t>Control hormonal: INSULINA (tejido adiposo) activa la fosfatasa.</a:t>
            </a:r>
          </a:p>
          <a:p>
            <a:endParaRPr lang="es-A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1161"/>
            <a:ext cx="4536504" cy="22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416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 COVALENTE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 descr="C:\Users\ethel\Documents\2011\Figuras del Crash\Metabolismo de CH\13 Control de PD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4752528" cy="496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3419872" y="2852936"/>
            <a:ext cx="1656184" cy="3600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3482523" y="4509120"/>
            <a:ext cx="1656184" cy="3600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699792" y="3275463"/>
            <a:ext cx="936104" cy="441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18717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DESTINO DEL ACETIL-</a:t>
            </a:r>
            <a:r>
              <a:rPr lang="es-AR" dirty="0" err="1" smtClean="0"/>
              <a:t>CoA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9218" name="Picture 2" descr="C:\Users\ethel\Documents\2011\Figuras del Crash\Metabolismo de CH\11 Encrucijada Acetil-C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09507"/>
            <a:ext cx="4464496" cy="532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3779912" y="3861049"/>
            <a:ext cx="1368152" cy="64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rgbClr val="FFFF00"/>
              </a:solidFill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4716016" y="4509120"/>
            <a:ext cx="301939" cy="79208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Rectángulo redondeado"/>
          <p:cNvSpPr/>
          <p:nvPr/>
        </p:nvSpPr>
        <p:spPr>
          <a:xfrm>
            <a:off x="4427984" y="5373215"/>
            <a:ext cx="1188132" cy="93610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73473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619672" y="1182409"/>
            <a:ext cx="6768752" cy="5589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38152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REACCIONES DEL CICLO DE KREBS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42" name="Picture 2" descr="C:\Users\ethel\Documents\figuras feduchi\Cap. 13 Rutas centrales del metabolismo intermediario\cap13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25719"/>
            <a:ext cx="631150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940152" y="630932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mitocondria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xmlns="" val="106053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/>
          <a:p>
            <a:r>
              <a:rPr lang="es-AR" dirty="0" smtClean="0"/>
              <a:t>1. Condensación</a:t>
            </a:r>
            <a:endParaRPr lang="es-A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6336704" cy="32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3707904" y="2132856"/>
            <a:ext cx="36004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8" name="7 Conector recto de flecha"/>
          <p:cNvCxnSpPr>
            <a:stCxn id="4" idx="0"/>
          </p:cNvCxnSpPr>
          <p:nvPr/>
        </p:nvCxnSpPr>
        <p:spPr>
          <a:xfrm rot="16200000" flipH="1" flipV="1">
            <a:off x="2717794" y="1178750"/>
            <a:ext cx="216024" cy="2124236"/>
          </a:xfrm>
          <a:prstGeom prst="curvedConnector4">
            <a:avLst>
              <a:gd name="adj1" fmla="val -225859"/>
              <a:gd name="adj2" fmla="val 119770"/>
            </a:avLst>
          </a:prstGeom>
          <a:ln w="38100">
            <a:solidFill>
              <a:srgbClr val="FF0000"/>
            </a:solidFill>
            <a:headEnd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3707904" y="3717032"/>
            <a:ext cx="187220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4118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2. Isomerización por deshidratación- hidratación</a:t>
            </a:r>
            <a:endParaRPr lang="es-A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0216" y="1916832"/>
            <a:ext cx="5835396" cy="352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339752" y="573325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ACONITASA</a:t>
            </a:r>
            <a:r>
              <a:rPr lang="es-AR" dirty="0" smtClean="0"/>
              <a:t>: INHIBIDA POR FLUORACETATO</a:t>
            </a:r>
          </a:p>
          <a:p>
            <a:r>
              <a:rPr lang="es-AR" dirty="0"/>
              <a:t>	</a:t>
            </a:r>
            <a:r>
              <a:rPr lang="es-AR" dirty="0" smtClean="0"/>
              <a:t>REQUIERE Fe3+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1592052" y="2420888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2555776" y="2924943"/>
            <a:ext cx="247836" cy="313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4427984" y="2891509"/>
            <a:ext cx="7116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5652120" y="2348880"/>
            <a:ext cx="216024" cy="8172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9 Elipse"/>
          <p:cNvSpPr/>
          <p:nvPr/>
        </p:nvSpPr>
        <p:spPr>
          <a:xfrm>
            <a:off x="1691680" y="4149080"/>
            <a:ext cx="216024" cy="8172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3563888" y="4574794"/>
            <a:ext cx="7116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5076056" y="4581128"/>
            <a:ext cx="4357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5799482" y="4221087"/>
            <a:ext cx="355848" cy="3532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Elipse"/>
          <p:cNvSpPr/>
          <p:nvPr/>
        </p:nvSpPr>
        <p:spPr>
          <a:xfrm>
            <a:off x="209610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51180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Elipse"/>
          <p:cNvSpPr/>
          <p:nvPr/>
        </p:nvSpPr>
        <p:spPr>
          <a:xfrm>
            <a:off x="1592052" y="3683597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Elipse"/>
          <p:cNvSpPr/>
          <p:nvPr/>
        </p:nvSpPr>
        <p:spPr>
          <a:xfrm>
            <a:off x="5511808" y="3683597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71761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3.Descarboxilación oxidativa de </a:t>
            </a:r>
            <a:r>
              <a:rPr lang="es-AR" dirty="0" err="1" smtClean="0"/>
              <a:t>isocitrato</a:t>
            </a:r>
            <a:endParaRPr lang="es-A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53827"/>
            <a:ext cx="5520614" cy="179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879" y="4653136"/>
            <a:ext cx="6250110" cy="189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1979712" y="2792789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2771800" y="2767378"/>
            <a:ext cx="216024" cy="4108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4788024" y="2792789"/>
            <a:ext cx="919297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2915816" y="5121188"/>
            <a:ext cx="792088" cy="46805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7526166" y="5121188"/>
            <a:ext cx="649911" cy="46805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0" name="9 Conector recto de flecha"/>
          <p:cNvCxnSpPr>
            <a:stCxn id="9" idx="4"/>
          </p:cNvCxnSpPr>
          <p:nvPr/>
        </p:nvCxnSpPr>
        <p:spPr>
          <a:xfrm>
            <a:off x="5247673" y="3224837"/>
            <a:ext cx="260431" cy="5642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4788024" y="3789040"/>
            <a:ext cx="4355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245614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779329" y="1844824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Elipse"/>
          <p:cNvSpPr/>
          <p:nvPr/>
        </p:nvSpPr>
        <p:spPr>
          <a:xfrm>
            <a:off x="2240124" y="4653136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Elipse"/>
          <p:cNvSpPr/>
          <p:nvPr/>
        </p:nvSpPr>
        <p:spPr>
          <a:xfrm>
            <a:off x="5804678" y="46171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4786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4. </a:t>
            </a:r>
            <a:r>
              <a:rPr lang="es-AR" dirty="0" err="1" smtClean="0"/>
              <a:t>Descarboxilación</a:t>
            </a:r>
            <a:r>
              <a:rPr lang="es-AR" dirty="0" smtClean="0"/>
              <a:t> oxidativa de </a:t>
            </a:r>
            <a:br>
              <a:rPr lang="es-AR" dirty="0" smtClean="0"/>
            </a:br>
            <a:r>
              <a:rPr lang="es-AR" dirty="0" smtClean="0"/>
              <a:t>alfa-</a:t>
            </a:r>
            <a:r>
              <a:rPr lang="es-AR" dirty="0" err="1" smtClean="0"/>
              <a:t>cetoglutarato</a:t>
            </a:r>
            <a:endParaRPr lang="es-A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099" y="1771074"/>
            <a:ext cx="7056784" cy="247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475656" y="4953942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i="1" dirty="0" smtClean="0"/>
              <a:t>Alfa </a:t>
            </a:r>
            <a:r>
              <a:rPr lang="es-AR" b="1" i="1" dirty="0" err="1" smtClean="0"/>
              <a:t>cetoglutarato</a:t>
            </a:r>
            <a:r>
              <a:rPr lang="es-AR" b="1" i="1" dirty="0" smtClean="0"/>
              <a:t> deshidrogenasa</a:t>
            </a:r>
            <a:r>
              <a:rPr lang="es-AR" b="1" dirty="0" smtClean="0"/>
              <a:t>: </a:t>
            </a:r>
            <a:r>
              <a:rPr lang="es-AR" dirty="0" smtClean="0"/>
              <a:t>enzima semejante a la </a:t>
            </a:r>
            <a:r>
              <a:rPr lang="es-AR" dirty="0" err="1" smtClean="0"/>
              <a:t>Piruvato</a:t>
            </a:r>
            <a:r>
              <a:rPr lang="es-AR" dirty="0" smtClean="0"/>
              <a:t> deshidrogenasa.</a:t>
            </a:r>
          </a:p>
          <a:p>
            <a:r>
              <a:rPr lang="es-AR" dirty="0" smtClean="0"/>
              <a:t>INHIBIDA POR ARSENITO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2074460" y="2888940"/>
            <a:ext cx="841356" cy="50405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5076056" y="2132856"/>
            <a:ext cx="720080" cy="50405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4923197" y="3067433"/>
            <a:ext cx="1016955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9" name="8 Conector recto de flecha"/>
          <p:cNvCxnSpPr>
            <a:stCxn id="6" idx="4"/>
          </p:cNvCxnSpPr>
          <p:nvPr/>
        </p:nvCxnSpPr>
        <p:spPr>
          <a:xfrm>
            <a:off x="5431675" y="3499481"/>
            <a:ext cx="0" cy="76225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3709726" y="426173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 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6444208" y="2888940"/>
            <a:ext cx="504056" cy="6105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1331640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5940152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88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1" name="Group 2"/>
          <p:cNvGrpSpPr>
            <a:grpSpLocks/>
          </p:cNvGrpSpPr>
          <p:nvPr/>
        </p:nvGrpSpPr>
        <p:grpSpPr bwMode="auto">
          <a:xfrm>
            <a:off x="3151188" y="1052513"/>
            <a:ext cx="1544637" cy="1374775"/>
            <a:chOff x="1985" y="663"/>
            <a:chExt cx="973" cy="866"/>
          </a:xfrm>
        </p:grpSpPr>
        <p:sp>
          <p:nvSpPr>
            <p:cNvPr id="37922" name="Text Box 3"/>
            <p:cNvSpPr txBox="1">
              <a:spLocks noChangeArrowheads="1"/>
            </p:cNvSpPr>
            <p:nvPr/>
          </p:nvSpPr>
          <p:spPr bwMode="auto">
            <a:xfrm>
              <a:off x="2047" y="663"/>
              <a:ext cx="83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/>
                <a:t>GLUCOSA</a:t>
              </a:r>
            </a:p>
          </p:txBody>
        </p:sp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2471" y="845"/>
              <a:ext cx="1" cy="453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>
                <a:solidFill>
                  <a:prstClr val="black"/>
                </a:solidFill>
              </a:endParaRPr>
            </a:p>
          </p:txBody>
        </p:sp>
        <p:sp>
          <p:nvSpPr>
            <p:cNvPr id="37924" name="Text Box 5"/>
            <p:cNvSpPr txBox="1">
              <a:spLocks noChangeArrowheads="1"/>
            </p:cNvSpPr>
            <p:nvPr/>
          </p:nvSpPr>
          <p:spPr bwMode="auto">
            <a:xfrm>
              <a:off x="1985" y="1298"/>
              <a:ext cx="974" cy="232"/>
            </a:xfrm>
            <a:prstGeom prst="rect">
              <a:avLst/>
            </a:prstGeom>
            <a:noFill/>
            <a:ln w="3168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/>
                <a:t>2 PIRUVATO</a:t>
              </a:r>
            </a:p>
          </p:txBody>
        </p:sp>
        <p:sp>
          <p:nvSpPr>
            <p:cNvPr id="37925" name="Text Box 6"/>
            <p:cNvSpPr txBox="1">
              <a:spLocks noChangeArrowheads="1"/>
            </p:cNvSpPr>
            <p:nvPr/>
          </p:nvSpPr>
          <p:spPr bwMode="auto">
            <a:xfrm>
              <a:off x="2472" y="981"/>
              <a:ext cx="32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/>
                <a:t>VG</a:t>
              </a:r>
            </a:p>
          </p:txBody>
        </p:sp>
      </p:grpSp>
      <p:grpSp>
        <p:nvGrpSpPr>
          <p:cNvPr id="37892" name="Group 7"/>
          <p:cNvGrpSpPr>
            <a:grpSpLocks/>
          </p:cNvGrpSpPr>
          <p:nvPr/>
        </p:nvGrpSpPr>
        <p:grpSpPr bwMode="auto">
          <a:xfrm>
            <a:off x="5435600" y="2540000"/>
            <a:ext cx="1651000" cy="673100"/>
            <a:chOff x="3424" y="1600"/>
            <a:chExt cx="1040" cy="424"/>
          </a:xfrm>
        </p:grpSpPr>
        <p:sp>
          <p:nvSpPr>
            <p:cNvPr id="37920" name="Text Box 8"/>
            <p:cNvSpPr txBox="1">
              <a:spLocks noChangeArrowheads="1"/>
            </p:cNvSpPr>
            <p:nvPr/>
          </p:nvSpPr>
          <p:spPr bwMode="auto">
            <a:xfrm>
              <a:off x="3681" y="1793"/>
              <a:ext cx="78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/>
                <a:t>Aerobiosis</a:t>
              </a:r>
            </a:p>
          </p:txBody>
        </p:sp>
        <p:sp>
          <p:nvSpPr>
            <p:cNvPr id="37921" name="Text Box 9"/>
            <p:cNvSpPr txBox="1">
              <a:spLocks noChangeArrowheads="1"/>
            </p:cNvSpPr>
            <p:nvPr/>
          </p:nvSpPr>
          <p:spPr bwMode="auto">
            <a:xfrm>
              <a:off x="3424" y="1600"/>
              <a:ext cx="337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2400" b="1"/>
                <a:t>O</a:t>
              </a:r>
              <a:r>
                <a:rPr lang="es-AR" altLang="es-AR" sz="2400" b="1" baseline="-25000"/>
                <a:t>2</a:t>
              </a:r>
            </a:p>
          </p:txBody>
        </p:sp>
      </p:grpSp>
      <p:grpSp>
        <p:nvGrpSpPr>
          <p:cNvPr id="37893" name="Group 10"/>
          <p:cNvGrpSpPr>
            <a:grpSpLocks/>
          </p:cNvGrpSpPr>
          <p:nvPr/>
        </p:nvGrpSpPr>
        <p:grpSpPr bwMode="auto">
          <a:xfrm>
            <a:off x="2293938" y="2511425"/>
            <a:ext cx="1495425" cy="773113"/>
            <a:chOff x="1445" y="1582"/>
            <a:chExt cx="942" cy="487"/>
          </a:xfrm>
        </p:grpSpPr>
        <p:sp>
          <p:nvSpPr>
            <p:cNvPr id="37914" name="Text Box 11"/>
            <p:cNvSpPr txBox="1">
              <a:spLocks noChangeArrowheads="1"/>
            </p:cNvSpPr>
            <p:nvPr/>
          </p:nvSpPr>
          <p:spPr bwMode="auto">
            <a:xfrm>
              <a:off x="1445" y="1838"/>
              <a:ext cx="94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i="1"/>
                <a:t>Anaerobiosis</a:t>
              </a:r>
            </a:p>
          </p:txBody>
        </p:sp>
        <p:grpSp>
          <p:nvGrpSpPr>
            <p:cNvPr id="37915" name="Group 12"/>
            <p:cNvGrpSpPr>
              <a:grpSpLocks/>
            </p:cNvGrpSpPr>
            <p:nvPr/>
          </p:nvGrpSpPr>
          <p:grpSpPr bwMode="auto">
            <a:xfrm>
              <a:off x="1841" y="1582"/>
              <a:ext cx="325" cy="350"/>
              <a:chOff x="1841" y="1582"/>
              <a:chExt cx="325" cy="350"/>
            </a:xfrm>
          </p:grpSpPr>
          <p:sp>
            <p:nvSpPr>
              <p:cNvPr id="37916" name="Text Box 13"/>
              <p:cNvSpPr txBox="1">
                <a:spLocks noChangeArrowheads="1"/>
              </p:cNvSpPr>
              <p:nvPr/>
            </p:nvSpPr>
            <p:spPr bwMode="auto">
              <a:xfrm>
                <a:off x="1841" y="1582"/>
                <a:ext cx="32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s-AR" altLang="es-AR" sz="2400" b="1"/>
                  <a:t>O</a:t>
                </a:r>
                <a:r>
                  <a:rPr lang="es-AR" altLang="es-AR" sz="2400" b="1" baseline="-25000"/>
                  <a:t>2</a:t>
                </a:r>
              </a:p>
            </p:txBody>
          </p:sp>
          <p:grpSp>
            <p:nvGrpSpPr>
              <p:cNvPr id="37917" name="Group 14"/>
              <p:cNvGrpSpPr>
                <a:grpSpLocks/>
              </p:cNvGrpSpPr>
              <p:nvPr/>
            </p:nvGrpSpPr>
            <p:grpSpPr bwMode="auto">
              <a:xfrm>
                <a:off x="1856" y="1621"/>
                <a:ext cx="256" cy="311"/>
                <a:chOff x="1856" y="1621"/>
                <a:chExt cx="256" cy="311"/>
              </a:xfrm>
            </p:grpSpPr>
            <p:sp>
              <p:nvSpPr>
                <p:cNvPr id="37918" name="Line 15"/>
                <p:cNvSpPr>
                  <a:spLocks noChangeShapeType="1"/>
                </p:cNvSpPr>
                <p:nvPr/>
              </p:nvSpPr>
              <p:spPr bwMode="auto">
                <a:xfrm>
                  <a:off x="1856" y="1621"/>
                  <a:ext cx="257" cy="31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19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856" y="1621"/>
                  <a:ext cx="258" cy="27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37894" name="Text Box 17"/>
          <p:cNvSpPr txBox="1">
            <a:spLocks noChangeArrowheads="1"/>
          </p:cNvSpPr>
          <p:nvPr/>
        </p:nvSpPr>
        <p:spPr bwMode="auto">
          <a:xfrm>
            <a:off x="3320617" y="3898900"/>
            <a:ext cx="140262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Alcohólica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(</a:t>
            </a:r>
            <a:r>
              <a:rPr lang="es-AR" altLang="es-AR" sz="1600" b="1" i="1" dirty="0" smtClean="0">
                <a:solidFill>
                  <a:srgbClr val="800080"/>
                </a:solidFill>
              </a:rPr>
              <a:t>levaduras)</a:t>
            </a:r>
            <a:endParaRPr lang="es-AR" altLang="es-AR" sz="1600" b="1" i="1" dirty="0">
              <a:solidFill>
                <a:srgbClr val="800080"/>
              </a:solidFill>
            </a:endParaRPr>
          </a:p>
        </p:txBody>
      </p:sp>
      <p:sp>
        <p:nvSpPr>
          <p:cNvPr id="37895" name="Text Box 18"/>
          <p:cNvSpPr txBox="1">
            <a:spLocks noChangeArrowheads="1"/>
          </p:cNvSpPr>
          <p:nvPr/>
        </p:nvSpPr>
        <p:spPr bwMode="auto">
          <a:xfrm>
            <a:off x="1317625" y="3933825"/>
            <a:ext cx="152558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Láctica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(músculo en contracción vigorosa, eritrocitos, bacterias lácticas)</a:t>
            </a:r>
          </a:p>
        </p:txBody>
      </p:sp>
      <p:grpSp>
        <p:nvGrpSpPr>
          <p:cNvPr id="37896" name="Group 19"/>
          <p:cNvGrpSpPr>
            <a:grpSpLocks/>
          </p:cNvGrpSpPr>
          <p:nvPr/>
        </p:nvGrpSpPr>
        <p:grpSpPr bwMode="auto">
          <a:xfrm>
            <a:off x="3074988" y="2492375"/>
            <a:ext cx="1938337" cy="1341438"/>
            <a:chOff x="1937" y="1570"/>
            <a:chExt cx="1221" cy="845"/>
          </a:xfrm>
        </p:grpSpPr>
        <p:sp>
          <p:nvSpPr>
            <p:cNvPr id="37912" name="Line 20"/>
            <p:cNvSpPr>
              <a:spLocks noChangeShapeType="1"/>
            </p:cNvSpPr>
            <p:nvPr/>
          </p:nvSpPr>
          <p:spPr bwMode="auto">
            <a:xfrm>
              <a:off x="2471" y="1570"/>
              <a:ext cx="1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>
                <a:solidFill>
                  <a:prstClr val="black"/>
                </a:solidFill>
              </a:endParaRPr>
            </a:p>
          </p:txBody>
        </p:sp>
        <p:sp>
          <p:nvSpPr>
            <p:cNvPr id="37913" name="Text Box 21"/>
            <p:cNvSpPr txBox="1">
              <a:spLocks noChangeArrowheads="1"/>
            </p:cNvSpPr>
            <p:nvPr/>
          </p:nvSpPr>
          <p:spPr bwMode="auto">
            <a:xfrm>
              <a:off x="1937" y="2160"/>
              <a:ext cx="1222" cy="256"/>
            </a:xfrm>
            <a:prstGeom prst="rect">
              <a:avLst/>
            </a:prstGeom>
            <a:noFill/>
            <a:ln w="31680">
              <a:solidFill>
                <a:srgbClr val="8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>
                  <a:solidFill>
                    <a:srgbClr val="800080"/>
                  </a:solidFill>
                </a:rPr>
                <a:t>2 Etanol + 2 CO</a:t>
              </a:r>
              <a:r>
                <a:rPr lang="es-AR" altLang="es-AR" sz="1800" b="1" baseline="-25000">
                  <a:solidFill>
                    <a:srgbClr val="800080"/>
                  </a:solidFill>
                </a:rPr>
                <a:t>2</a:t>
              </a:r>
            </a:p>
          </p:txBody>
        </p:sp>
      </p:grpSp>
      <p:grpSp>
        <p:nvGrpSpPr>
          <p:cNvPr id="37897" name="Group 22"/>
          <p:cNvGrpSpPr>
            <a:grpSpLocks/>
          </p:cNvGrpSpPr>
          <p:nvPr/>
        </p:nvGrpSpPr>
        <p:grpSpPr bwMode="auto">
          <a:xfrm>
            <a:off x="1528763" y="2420938"/>
            <a:ext cx="1600200" cy="1374775"/>
            <a:chOff x="963" y="1525"/>
            <a:chExt cx="1008" cy="866"/>
          </a:xfrm>
        </p:grpSpPr>
        <p:sp>
          <p:nvSpPr>
            <p:cNvPr id="37910" name="Line 23"/>
            <p:cNvSpPr>
              <a:spLocks noChangeShapeType="1"/>
            </p:cNvSpPr>
            <p:nvPr/>
          </p:nvSpPr>
          <p:spPr bwMode="auto">
            <a:xfrm flipH="1">
              <a:off x="1245" y="1525"/>
              <a:ext cx="728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>
                <a:solidFill>
                  <a:prstClr val="black"/>
                </a:solidFill>
              </a:endParaRPr>
            </a:p>
          </p:txBody>
        </p:sp>
        <p:sp>
          <p:nvSpPr>
            <p:cNvPr id="37911" name="Text Box 24"/>
            <p:cNvSpPr txBox="1">
              <a:spLocks noChangeArrowheads="1"/>
            </p:cNvSpPr>
            <p:nvPr/>
          </p:nvSpPr>
          <p:spPr bwMode="auto">
            <a:xfrm>
              <a:off x="963" y="2160"/>
              <a:ext cx="746" cy="232"/>
            </a:xfrm>
            <a:prstGeom prst="rect">
              <a:avLst/>
            </a:prstGeom>
            <a:noFill/>
            <a:ln w="3168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>
                  <a:solidFill>
                    <a:srgbClr val="0000FF"/>
                  </a:solidFill>
                </a:rPr>
                <a:t>2 Lactato</a:t>
              </a:r>
            </a:p>
          </p:txBody>
        </p:sp>
      </p:grpSp>
      <p:grpSp>
        <p:nvGrpSpPr>
          <p:cNvPr id="37898" name="Group 25"/>
          <p:cNvGrpSpPr>
            <a:grpSpLocks/>
          </p:cNvGrpSpPr>
          <p:nvPr/>
        </p:nvGrpSpPr>
        <p:grpSpPr bwMode="auto">
          <a:xfrm>
            <a:off x="4643438" y="2420938"/>
            <a:ext cx="3143250" cy="2670175"/>
            <a:chOff x="2925" y="1525"/>
            <a:chExt cx="1980" cy="1682"/>
          </a:xfrm>
        </p:grpSpPr>
        <p:sp>
          <p:nvSpPr>
            <p:cNvPr id="37903" name="Line 26"/>
            <p:cNvSpPr>
              <a:spLocks noChangeShapeType="1"/>
            </p:cNvSpPr>
            <p:nvPr/>
          </p:nvSpPr>
          <p:spPr bwMode="auto">
            <a:xfrm>
              <a:off x="2925" y="1525"/>
              <a:ext cx="1044" cy="590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>
                <a:solidFill>
                  <a:prstClr val="black"/>
                </a:solidFill>
              </a:endParaRPr>
            </a:p>
          </p:txBody>
        </p:sp>
        <p:sp>
          <p:nvSpPr>
            <p:cNvPr id="37904" name="Text Box 27"/>
            <p:cNvSpPr txBox="1">
              <a:spLocks noChangeArrowheads="1"/>
            </p:cNvSpPr>
            <p:nvPr/>
          </p:nvSpPr>
          <p:spPr bwMode="auto">
            <a:xfrm>
              <a:off x="3397" y="2160"/>
              <a:ext cx="1509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solidFill>
                    <a:srgbClr val="990033"/>
                  </a:solidFill>
                </a:rPr>
                <a:t>2 Acetil-CoA + 2 CO</a:t>
              </a:r>
              <a:r>
                <a:rPr lang="es-ES" altLang="es-AR" sz="1800" b="1" baseline="-25000">
                  <a:solidFill>
                    <a:srgbClr val="990033"/>
                  </a:solidFill>
                </a:rPr>
                <a:t>2</a:t>
              </a:r>
            </a:p>
          </p:txBody>
        </p:sp>
        <p:sp>
          <p:nvSpPr>
            <p:cNvPr id="37905" name="Text Box 28"/>
            <p:cNvSpPr txBox="1">
              <a:spLocks noChangeArrowheads="1"/>
            </p:cNvSpPr>
            <p:nvPr/>
          </p:nvSpPr>
          <p:spPr bwMode="auto">
            <a:xfrm>
              <a:off x="3532" y="2952"/>
              <a:ext cx="1003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AR" altLang="es-AR" sz="1800" b="1">
                  <a:solidFill>
                    <a:srgbClr val="990033"/>
                  </a:solidFill>
                </a:rPr>
                <a:t>4 CO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+ 4 H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O</a:t>
              </a:r>
            </a:p>
          </p:txBody>
        </p:sp>
        <p:grpSp>
          <p:nvGrpSpPr>
            <p:cNvPr id="37906" name="Group 29"/>
            <p:cNvGrpSpPr>
              <a:grpSpLocks/>
            </p:cNvGrpSpPr>
            <p:nvPr/>
          </p:nvGrpSpPr>
          <p:grpSpPr bwMode="auto">
            <a:xfrm>
              <a:off x="4014" y="2478"/>
              <a:ext cx="407" cy="452"/>
              <a:chOff x="4014" y="2478"/>
              <a:chExt cx="407" cy="452"/>
            </a:xfrm>
          </p:grpSpPr>
          <p:sp>
            <p:nvSpPr>
              <p:cNvPr id="37907" name="Line 30"/>
              <p:cNvSpPr>
                <a:spLocks noChangeShapeType="1"/>
              </p:cNvSpPr>
              <p:nvPr/>
            </p:nvSpPr>
            <p:spPr bwMode="auto">
              <a:xfrm>
                <a:off x="4014" y="2478"/>
                <a:ext cx="1" cy="453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>
                  <a:solidFill>
                    <a:prstClr val="black"/>
                  </a:solidFill>
                </a:endParaRPr>
              </a:p>
            </p:txBody>
          </p:sp>
          <p:sp>
            <p:nvSpPr>
              <p:cNvPr id="37908" name="Text Box 31"/>
              <p:cNvSpPr txBox="1">
                <a:spLocks noChangeArrowheads="1"/>
              </p:cNvSpPr>
              <p:nvPr/>
            </p:nvSpPr>
            <p:spPr bwMode="auto">
              <a:xfrm>
                <a:off x="4060" y="2568"/>
                <a:ext cx="321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s-AR" altLang="es-AR" sz="1800" b="1"/>
                  <a:t>CK</a:t>
                </a:r>
              </a:p>
            </p:txBody>
          </p:sp>
          <p:sp>
            <p:nvSpPr>
              <p:cNvPr id="37909" name="Oval 32"/>
              <p:cNvSpPr>
                <a:spLocks noChangeArrowheads="1"/>
              </p:cNvSpPr>
              <p:nvPr/>
            </p:nvSpPr>
            <p:spPr bwMode="auto">
              <a:xfrm>
                <a:off x="4014" y="2478"/>
                <a:ext cx="408" cy="408"/>
              </a:xfrm>
              <a:prstGeom prst="ellipse">
                <a:avLst/>
              </a:prstGeom>
              <a:noFill/>
              <a:ln w="381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altLang="es-AR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7899" name="Text Box 33"/>
          <p:cNvSpPr txBox="1">
            <a:spLocks noChangeArrowheads="1"/>
          </p:cNvSpPr>
          <p:nvPr/>
        </p:nvSpPr>
        <p:spPr bwMode="auto">
          <a:xfrm>
            <a:off x="5435600" y="5229225"/>
            <a:ext cx="23764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600" b="1" i="1">
                <a:solidFill>
                  <a:srgbClr val="990033"/>
                </a:solidFill>
              </a:rPr>
              <a:t>Células animales (excepción eritrocitos), vegetales y muchos microorganismos.</a:t>
            </a:r>
            <a:r>
              <a:rPr lang="es-AR" altLang="es-AR" sz="1600" b="1" i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7900" name="Text Box 34"/>
          <p:cNvSpPr txBox="1">
            <a:spLocks noChangeArrowheads="1"/>
          </p:cNvSpPr>
          <p:nvPr/>
        </p:nvSpPr>
        <p:spPr bwMode="auto">
          <a:xfrm>
            <a:off x="533400" y="368300"/>
            <a:ext cx="815181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¿</a:t>
            </a:r>
            <a:r>
              <a:rPr lang="es-ES" altLang="es-AR" sz="2000" b="1" i="1">
                <a:solidFill>
                  <a:srgbClr val="009999"/>
                </a:solidFill>
              </a:rPr>
              <a:t>Cu</a:t>
            </a: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á</a:t>
            </a:r>
            <a:r>
              <a:rPr lang="es-ES" altLang="es-AR" sz="2000" b="1" i="1">
                <a:solidFill>
                  <a:srgbClr val="009999"/>
                </a:solidFill>
              </a:rPr>
              <a:t>l es el destino del Piruvato según las condiciones celulares?</a:t>
            </a:r>
          </a:p>
        </p:txBody>
      </p:sp>
      <p:sp>
        <p:nvSpPr>
          <p:cNvPr id="37923" name="Oval 35"/>
          <p:cNvSpPr>
            <a:spLocks noChangeArrowheads="1"/>
          </p:cNvSpPr>
          <p:nvPr/>
        </p:nvSpPr>
        <p:spPr bwMode="auto">
          <a:xfrm rot="18295282">
            <a:off x="4445028" y="394845"/>
            <a:ext cx="2519362" cy="5918920"/>
          </a:xfrm>
          <a:prstGeom prst="ellipse">
            <a:avLst/>
          </a:prstGeom>
          <a:noFill/>
          <a:ln w="4428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3274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5. Formación de </a:t>
            </a:r>
            <a:r>
              <a:rPr lang="es-AR" dirty="0" err="1" smtClean="0"/>
              <a:t>succinato</a:t>
            </a:r>
            <a:r>
              <a:rPr lang="es-AR" dirty="0" smtClean="0"/>
              <a:t>: fosforilación a nivel de sustrato</a:t>
            </a:r>
            <a:endParaRPr lang="es-A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8721" y="1844824"/>
            <a:ext cx="6926677" cy="239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661248"/>
            <a:ext cx="388843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339752" y="6114201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NUCLEÓSIDO DIFOSFATO QUINASA</a:t>
            </a:r>
            <a:endParaRPr lang="es-AR" sz="14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4 Elipse"/>
          <p:cNvSpPr/>
          <p:nvPr/>
        </p:nvSpPr>
        <p:spPr>
          <a:xfrm>
            <a:off x="2123728" y="2996952"/>
            <a:ext cx="504056" cy="4749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7" name="6 Conector recto"/>
          <p:cNvCxnSpPr/>
          <p:nvPr/>
        </p:nvCxnSpPr>
        <p:spPr>
          <a:xfrm>
            <a:off x="3779912" y="3284984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283968" y="2996952"/>
            <a:ext cx="2880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Rectángulo"/>
          <p:cNvSpPr/>
          <p:nvPr/>
        </p:nvSpPr>
        <p:spPr>
          <a:xfrm>
            <a:off x="4716016" y="2996952"/>
            <a:ext cx="648072" cy="474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recto de flecha"/>
          <p:cNvCxnSpPr>
            <a:stCxn id="11" idx="2"/>
          </p:cNvCxnSpPr>
          <p:nvPr/>
        </p:nvCxnSpPr>
        <p:spPr>
          <a:xfrm flipH="1">
            <a:off x="2123728" y="3471926"/>
            <a:ext cx="2916324" cy="218932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4716016" y="5619601"/>
            <a:ext cx="648072" cy="474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176368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408476" y="2132856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226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6. </a:t>
            </a:r>
            <a:r>
              <a:rPr lang="es-AR" dirty="0" err="1" smtClean="0"/>
              <a:t>Deshidrogenación</a:t>
            </a:r>
            <a:r>
              <a:rPr lang="es-AR" dirty="0" smtClean="0"/>
              <a:t> de </a:t>
            </a:r>
            <a:r>
              <a:rPr lang="es-AR" dirty="0" err="1" smtClean="0"/>
              <a:t>succinato</a:t>
            </a:r>
            <a:endParaRPr lang="es-A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8545" y="2068613"/>
            <a:ext cx="7237871" cy="222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771800" y="501317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Enzima unida a la membrana mitocondrial interna.</a:t>
            </a:r>
          </a:p>
          <a:p>
            <a:r>
              <a:rPr lang="es-AR" dirty="0" smtClean="0"/>
              <a:t>INHIBIDA POR MALONATO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1835696" y="2627629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1835696" y="3212976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4463988" y="3429000"/>
            <a:ext cx="90010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6653336" y="2276872"/>
            <a:ext cx="366936" cy="123986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4806026" y="3789040"/>
            <a:ext cx="0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3161020" y="42930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2ATP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1403648" y="2420887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6084168" y="2318034"/>
            <a:ext cx="2059052" cy="60691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45835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s-AR" dirty="0" smtClean="0"/>
              <a:t>7. Hidratación de </a:t>
            </a:r>
            <a:r>
              <a:rPr lang="es-AR" dirty="0" err="1" smtClean="0"/>
              <a:t>fumarato</a:t>
            </a:r>
            <a:endParaRPr lang="es-AR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79762"/>
            <a:ext cx="6678144" cy="167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3923928" y="3861048"/>
            <a:ext cx="648072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5220072" y="2996952"/>
            <a:ext cx="504056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6264188" y="3572075"/>
            <a:ext cx="252028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2339752" y="2987667"/>
            <a:ext cx="1584176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5868144" y="2987668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76179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8. Oxidación de malato</a:t>
            </a:r>
            <a:endParaRPr lang="es-A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5007" y="1887005"/>
            <a:ext cx="7151897" cy="186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4572000" y="3014795"/>
            <a:ext cx="1728192" cy="55822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4680012" y="3131676"/>
            <a:ext cx="15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NADH + H+</a:t>
            </a:r>
            <a:endParaRPr lang="es-AR" dirty="0"/>
          </a:p>
        </p:txBody>
      </p:sp>
      <p:sp>
        <p:nvSpPr>
          <p:cNvPr id="6" name="5 Elipse"/>
          <p:cNvSpPr/>
          <p:nvPr/>
        </p:nvSpPr>
        <p:spPr>
          <a:xfrm>
            <a:off x="6314492" y="2060848"/>
            <a:ext cx="1785900" cy="57606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8" name="7 Conector recto de flecha"/>
          <p:cNvCxnSpPr>
            <a:stCxn id="6" idx="7"/>
          </p:cNvCxnSpPr>
          <p:nvPr/>
        </p:nvCxnSpPr>
        <p:spPr>
          <a:xfrm flipH="1" flipV="1">
            <a:off x="7812360" y="1628800"/>
            <a:ext cx="26493" cy="516411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6588224" y="105273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Provenientes del acetil </a:t>
            </a:r>
            <a:r>
              <a:rPr lang="es-AR" dirty="0" err="1" smtClean="0"/>
              <a:t>CoA</a:t>
            </a:r>
            <a:endParaRPr lang="es-AR" dirty="0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5076056" y="3573016"/>
            <a:ext cx="0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4535996" y="4437112"/>
            <a:ext cx="248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 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2051720" y="2060848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89599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</a:t>
            </a:r>
            <a:endParaRPr lang="es-AR" dirty="0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74820" y="1268760"/>
            <a:ext cx="5173251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476623" y="116074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CuadroTexto"/>
          <p:cNvSpPr txBox="1"/>
          <p:nvPr/>
        </p:nvSpPr>
        <p:spPr>
          <a:xfrm>
            <a:off x="5868144" y="5157192"/>
            <a:ext cx="3275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Mecanismos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Disponibilidad de sustratos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Inhibición por productos acumulados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err="1" smtClean="0"/>
              <a:t>Retroinhibición</a:t>
            </a:r>
            <a:r>
              <a:rPr lang="es-AR" dirty="0" smtClean="0"/>
              <a:t> </a:t>
            </a:r>
            <a:r>
              <a:rPr lang="es-AR" dirty="0" err="1" smtClean="0"/>
              <a:t>alostérica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146138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BALANCE ENERGÉTICO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482" name="Picture 2" descr="C:\Users\ethel\Documents\2011\Figuras del Crash\Metabolismo de CH\14 CK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68358"/>
            <a:ext cx="7309749" cy="544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187500" y="2658398"/>
            <a:ext cx="648196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6" name="5 Conector curvado"/>
          <p:cNvCxnSpPr>
            <a:endCxn id="4" idx="0"/>
          </p:cNvCxnSpPr>
          <p:nvPr/>
        </p:nvCxnSpPr>
        <p:spPr>
          <a:xfrm rot="10800000" flipV="1">
            <a:off x="1511598" y="2420888"/>
            <a:ext cx="467990" cy="237510"/>
          </a:xfrm>
          <a:prstGeom prst="curvedConnector2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7812359" y="5301208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9" name="8 Conector curvado"/>
          <p:cNvCxnSpPr/>
          <p:nvPr/>
        </p:nvCxnSpPr>
        <p:spPr>
          <a:xfrm rot="16200000" flipH="1">
            <a:off x="8037587" y="4950370"/>
            <a:ext cx="504057" cy="197617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8009975" y="6309320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511598" y="5470485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>
                <a:solidFill>
                  <a:srgbClr val="FF0000"/>
                </a:solidFill>
              </a:rPr>
              <a:t>2</a:t>
            </a:r>
            <a:r>
              <a:rPr lang="es-AR" sz="1600" dirty="0" smtClean="0">
                <a:solidFill>
                  <a:srgbClr val="FF0000"/>
                </a:solidFill>
              </a:rPr>
              <a:t>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13" name="12 Conector curvado"/>
          <p:cNvCxnSpPr/>
          <p:nvPr/>
        </p:nvCxnSpPr>
        <p:spPr>
          <a:xfrm rot="5400000">
            <a:off x="1417974" y="5142866"/>
            <a:ext cx="529317" cy="125920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curvado"/>
          <p:cNvCxnSpPr>
            <a:endCxn id="11" idx="1"/>
          </p:cNvCxnSpPr>
          <p:nvPr/>
        </p:nvCxnSpPr>
        <p:spPr>
          <a:xfrm>
            <a:off x="7812359" y="6478597"/>
            <a:ext cx="197616" cy="12700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3059832" y="6165304"/>
            <a:ext cx="360040" cy="2286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CuadroTexto"/>
          <p:cNvSpPr txBox="1"/>
          <p:nvPr/>
        </p:nvSpPr>
        <p:spPr>
          <a:xfrm>
            <a:off x="7641543" y="3212976"/>
            <a:ext cx="1098528" cy="70788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TOTAL: 12 ATP</a:t>
            </a:r>
            <a:endParaRPr lang="es-AR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9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FUNCIÓN ANFIBÓLICA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2530" name="Picture 2" descr="C:\Users\ethel\Documents\2011\Figuras del Crash\Metabolismo de CH\17 CK funcion anabolic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6449" y="1294094"/>
            <a:ext cx="6749927" cy="52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5724128" y="2780928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Rectángulo"/>
          <p:cNvSpPr/>
          <p:nvPr/>
        </p:nvSpPr>
        <p:spPr>
          <a:xfrm>
            <a:off x="6300192" y="2276872"/>
            <a:ext cx="1656184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1" name="10 Conector recto de flecha"/>
          <p:cNvCxnSpPr/>
          <p:nvPr/>
        </p:nvCxnSpPr>
        <p:spPr>
          <a:xfrm>
            <a:off x="6084168" y="4869160"/>
            <a:ext cx="2880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>
            <a:off x="3923928" y="5013176"/>
            <a:ext cx="0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>
            <a:off x="2195736" y="3284984"/>
            <a:ext cx="7920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flipH="1">
            <a:off x="2951820" y="2780928"/>
            <a:ext cx="32403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/>
        </p:nvSpPr>
        <p:spPr>
          <a:xfrm>
            <a:off x="1187624" y="3140968"/>
            <a:ext cx="925314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 flipV="1">
            <a:off x="1331640" y="2348880"/>
            <a:ext cx="783704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3491880" y="5301208"/>
            <a:ext cx="864096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"/>
          <p:cNvSpPr/>
          <p:nvPr/>
        </p:nvSpPr>
        <p:spPr>
          <a:xfrm>
            <a:off x="6372200" y="5229200"/>
            <a:ext cx="864096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6" name="25 Conector recto de flecha"/>
          <p:cNvCxnSpPr/>
          <p:nvPr/>
        </p:nvCxnSpPr>
        <p:spPr>
          <a:xfrm>
            <a:off x="1733079" y="6165304"/>
            <a:ext cx="24663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/>
          <p:nvPr/>
        </p:nvCxnSpPr>
        <p:spPr>
          <a:xfrm>
            <a:off x="2411760" y="1772816"/>
            <a:ext cx="972108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rot="16200000" flipH="1">
            <a:off x="4067944" y="1916832"/>
            <a:ext cx="432048" cy="144016"/>
          </a:xfrm>
          <a:prstGeom prst="curvedConnector3">
            <a:avLst>
              <a:gd name="adj1" fmla="val 5776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3" name="22532 Conector recto de flecha"/>
          <p:cNvCxnSpPr/>
          <p:nvPr/>
        </p:nvCxnSpPr>
        <p:spPr>
          <a:xfrm>
            <a:off x="4499992" y="2420888"/>
            <a:ext cx="792088" cy="216024"/>
          </a:xfrm>
          <a:prstGeom prst="curvedConnector3">
            <a:avLst>
              <a:gd name="adj1" fmla="val 20709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22535 Elipse"/>
          <p:cNvSpPr/>
          <p:nvPr/>
        </p:nvSpPr>
        <p:spPr>
          <a:xfrm>
            <a:off x="3059832" y="2528900"/>
            <a:ext cx="3024336" cy="252028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2538" name="22537 Conector recto de flecha"/>
          <p:cNvCxnSpPr/>
          <p:nvPr/>
        </p:nvCxnSpPr>
        <p:spPr>
          <a:xfrm rot="10800000" flipV="1">
            <a:off x="4645386" y="1700809"/>
            <a:ext cx="1779857" cy="419348"/>
          </a:xfrm>
          <a:prstGeom prst="curvedConnector3">
            <a:avLst>
              <a:gd name="adj1" fmla="val 99075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8" name="22547 CuadroTexto"/>
          <p:cNvSpPr txBox="1"/>
          <p:nvPr/>
        </p:nvSpPr>
        <p:spPr>
          <a:xfrm>
            <a:off x="4716016" y="1294094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800" dirty="0" smtClean="0">
                <a:latin typeface="Calibri" panose="020F0502020204030204" pitchFamily="34" charset="0"/>
              </a:rPr>
              <a:t>ACIDOS GRASOS</a:t>
            </a:r>
            <a:endParaRPr lang="es-AR" sz="800" dirty="0">
              <a:latin typeface="Calibri" panose="020F0502020204030204" pitchFamily="34" charset="0"/>
            </a:endParaRPr>
          </a:p>
        </p:txBody>
      </p:sp>
      <p:cxnSp>
        <p:nvCxnSpPr>
          <p:cNvPr id="22550" name="22549 Conector recto de flecha"/>
          <p:cNvCxnSpPr>
            <a:stCxn id="22548" idx="1"/>
          </p:cNvCxnSpPr>
          <p:nvPr/>
        </p:nvCxnSpPr>
        <p:spPr>
          <a:xfrm flipH="1">
            <a:off x="4499992" y="1463371"/>
            <a:ext cx="216024" cy="656786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2" name="22551 Conector recto de flecha"/>
          <p:cNvCxnSpPr/>
          <p:nvPr/>
        </p:nvCxnSpPr>
        <p:spPr>
          <a:xfrm flipH="1">
            <a:off x="5940152" y="4725144"/>
            <a:ext cx="360040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5" name="22554 Conector recto de flecha"/>
          <p:cNvCxnSpPr/>
          <p:nvPr/>
        </p:nvCxnSpPr>
        <p:spPr>
          <a:xfrm flipV="1">
            <a:off x="3203848" y="5049180"/>
            <a:ext cx="432048" cy="18002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7" name="22556 Conector recto de flecha"/>
          <p:cNvCxnSpPr/>
          <p:nvPr/>
        </p:nvCxnSpPr>
        <p:spPr>
          <a:xfrm>
            <a:off x="2411760" y="4941168"/>
            <a:ext cx="1224136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9" name="22558 Conector recto de flecha"/>
          <p:cNvCxnSpPr/>
          <p:nvPr/>
        </p:nvCxnSpPr>
        <p:spPr>
          <a:xfrm>
            <a:off x="3059832" y="2924944"/>
            <a:ext cx="288032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62" name="22561 Conector recto de flecha"/>
          <p:cNvCxnSpPr/>
          <p:nvPr/>
        </p:nvCxnSpPr>
        <p:spPr>
          <a:xfrm>
            <a:off x="1650281" y="6381328"/>
            <a:ext cx="329431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63" name="22562 CuadroTexto"/>
          <p:cNvSpPr txBox="1"/>
          <p:nvPr/>
        </p:nvSpPr>
        <p:spPr>
          <a:xfrm>
            <a:off x="1902309" y="6321474"/>
            <a:ext cx="20990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900" dirty="0" smtClean="0"/>
              <a:t>REACCIONES CATABÓLICAS</a:t>
            </a:r>
            <a:endParaRPr lang="es-AR" sz="900" dirty="0"/>
          </a:p>
        </p:txBody>
      </p:sp>
      <p:sp>
        <p:nvSpPr>
          <p:cNvPr id="22565" name="22564 Elipse"/>
          <p:cNvSpPr/>
          <p:nvPr/>
        </p:nvSpPr>
        <p:spPr>
          <a:xfrm>
            <a:off x="3383868" y="2636912"/>
            <a:ext cx="828092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19157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REACCIONES ANAPLERÓTICAS</a:t>
            </a:r>
            <a:endParaRPr lang="es-AR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6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35696" y="2325596"/>
            <a:ext cx="4968552" cy="205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331640" y="170080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La principal reacción </a:t>
            </a:r>
            <a:r>
              <a:rPr lang="es-AR" dirty="0" err="1" smtClean="0"/>
              <a:t>anaplerótica</a:t>
            </a:r>
            <a:r>
              <a:rPr lang="es-AR" dirty="0" smtClean="0"/>
              <a:t> es la obtención de </a:t>
            </a:r>
            <a:r>
              <a:rPr lang="es-AR" dirty="0" err="1" smtClean="0"/>
              <a:t>oxaloacetato</a:t>
            </a:r>
            <a:r>
              <a:rPr lang="es-AR" dirty="0" smtClean="0"/>
              <a:t> desde </a:t>
            </a:r>
            <a:r>
              <a:rPr lang="es-AR" dirty="0" err="1" smtClean="0"/>
              <a:t>piruvato</a:t>
            </a:r>
            <a:r>
              <a:rPr lang="es-AR" dirty="0" smtClean="0"/>
              <a:t> por la </a:t>
            </a:r>
            <a:r>
              <a:rPr lang="es-AR" u="sng" dirty="0" smtClean="0"/>
              <a:t>PIRUVATO CARBOXILASA</a:t>
            </a:r>
            <a:r>
              <a:rPr lang="es-AR" dirty="0" smtClean="0">
                <a:latin typeface="Calibri" panose="020F0502020204030204" pitchFamily="34" charset="0"/>
              </a:rPr>
              <a:t>.</a:t>
            </a:r>
            <a:r>
              <a:rPr lang="es-ES" altLang="es-AR" i="1" dirty="0" smtClean="0">
                <a:latin typeface="Calibri" panose="020F0502020204030204" pitchFamily="34" charset="0"/>
              </a:rPr>
              <a:t> (Hígado y Riñón)</a:t>
            </a:r>
            <a:endParaRPr lang="es-AR" dirty="0">
              <a:latin typeface="Calibri" panose="020F050202020403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707904" y="371703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b="1" dirty="0" smtClean="0">
                <a:solidFill>
                  <a:srgbClr val="FF0000"/>
                </a:solidFill>
              </a:rPr>
              <a:t>(+) </a:t>
            </a:r>
          </a:p>
          <a:p>
            <a:pPr algn="ctr"/>
            <a:r>
              <a:rPr lang="es-AR" sz="1600" b="1" dirty="0" smtClean="0">
                <a:solidFill>
                  <a:srgbClr val="FF0000"/>
                </a:solidFill>
              </a:rPr>
              <a:t>Acetil </a:t>
            </a:r>
            <a:r>
              <a:rPr lang="es-AR" sz="1600" b="1" dirty="0" err="1" smtClean="0">
                <a:solidFill>
                  <a:srgbClr val="FF0000"/>
                </a:solidFill>
              </a:rPr>
              <a:t>CoA</a:t>
            </a:r>
            <a:endParaRPr lang="es-AR" sz="1600" b="1" dirty="0">
              <a:solidFill>
                <a:srgbClr val="FF00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396037" y="4941168"/>
            <a:ext cx="7254552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s-AR" altLang="es-AR" u="sng" dirty="0" smtClean="0">
                <a:latin typeface="Calibri" panose="020F0502020204030204" pitchFamily="34" charset="0"/>
              </a:rPr>
              <a:t>PEP CARBOXIQUINASA</a:t>
            </a:r>
            <a:r>
              <a:rPr lang="es-AR" altLang="es-AR" i="1" u="sng" dirty="0" smtClean="0">
                <a:latin typeface="Calibri" panose="020F0502020204030204" pitchFamily="34" charset="0"/>
              </a:rPr>
              <a:t> </a:t>
            </a:r>
            <a:r>
              <a:rPr lang="es-AR" altLang="es-AR" i="1" dirty="0" smtClean="0">
                <a:latin typeface="Calibri" panose="020F0502020204030204" pitchFamily="34" charset="0"/>
              </a:rPr>
              <a:t>(Músculo esquelético y cardíaco).</a:t>
            </a:r>
          </a:p>
          <a:p>
            <a:pPr>
              <a:spcBef>
                <a:spcPts val="500"/>
              </a:spcBef>
              <a:buClr>
                <a:srgbClr val="333399"/>
              </a:buClr>
            </a:pPr>
            <a:r>
              <a:rPr lang="es-ES" altLang="es-AR" dirty="0" err="1" smtClean="0">
                <a:latin typeface="Calibri" panose="020F0502020204030204" pitchFamily="34" charset="0"/>
              </a:rPr>
              <a:t>Fosfoenolpiruvato</a:t>
            </a:r>
            <a:r>
              <a:rPr lang="es-ES" altLang="es-AR" dirty="0" smtClean="0">
                <a:latin typeface="Calibri" panose="020F0502020204030204" pitchFamily="34" charset="0"/>
              </a:rPr>
              <a:t> + CO</a:t>
            </a:r>
            <a:r>
              <a:rPr lang="es-ES" altLang="es-AR" baseline="-25000" dirty="0" smtClean="0">
                <a:latin typeface="Calibri" panose="020F0502020204030204" pitchFamily="34" charset="0"/>
              </a:rPr>
              <a:t>2</a:t>
            </a:r>
            <a:r>
              <a:rPr lang="es-ES" altLang="es-AR" dirty="0" smtClean="0">
                <a:latin typeface="Calibri" panose="020F0502020204030204" pitchFamily="34" charset="0"/>
              </a:rPr>
              <a:t> + GDP              </a:t>
            </a:r>
            <a:r>
              <a:rPr lang="es-ES" altLang="es-AR" dirty="0" err="1" smtClean="0">
                <a:latin typeface="Calibri" panose="020F0502020204030204" pitchFamily="34" charset="0"/>
              </a:rPr>
              <a:t>oxalacetato</a:t>
            </a:r>
            <a:r>
              <a:rPr lang="es-ES" altLang="es-AR" dirty="0" smtClean="0">
                <a:latin typeface="Calibri" panose="020F0502020204030204" pitchFamily="34" charset="0"/>
              </a:rPr>
              <a:t>  + GTP</a:t>
            </a:r>
          </a:p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s-ES" altLang="es-AR" u="sng" dirty="0" smtClean="0">
                <a:latin typeface="Calibri" panose="020F0502020204030204" pitchFamily="34" charset="0"/>
              </a:rPr>
              <a:t>ENZIMA MALICA</a:t>
            </a:r>
          </a:p>
          <a:p>
            <a:pPr>
              <a:spcBef>
                <a:spcPts val="500"/>
              </a:spcBef>
              <a:buClr>
                <a:srgbClr val="333399"/>
              </a:buClr>
            </a:pPr>
            <a:r>
              <a:rPr lang="es-ES" altLang="es-AR" dirty="0" err="1" smtClean="0">
                <a:latin typeface="Calibri" panose="020F0502020204030204" pitchFamily="34" charset="0"/>
              </a:rPr>
              <a:t>Piruvato</a:t>
            </a:r>
            <a:r>
              <a:rPr lang="es-ES" altLang="es-AR" dirty="0" smtClean="0">
                <a:latin typeface="Calibri" panose="020F0502020204030204" pitchFamily="34" charset="0"/>
              </a:rPr>
              <a:t> + HCO</a:t>
            </a:r>
            <a:r>
              <a:rPr lang="es-ES" altLang="es-AR" baseline="-30000" dirty="0" smtClean="0">
                <a:latin typeface="Calibri" panose="020F0502020204030204" pitchFamily="34" charset="0"/>
              </a:rPr>
              <a:t>3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-   </a:t>
            </a:r>
            <a:r>
              <a:rPr lang="es-ES" altLang="es-AR" dirty="0" smtClean="0">
                <a:latin typeface="Calibri" panose="020F0502020204030204" pitchFamily="34" charset="0"/>
              </a:rPr>
              <a:t>+ NADPH  + H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+                  </a:t>
            </a:r>
            <a:r>
              <a:rPr lang="es-ES" altLang="es-AR" dirty="0" smtClean="0">
                <a:latin typeface="Calibri" panose="020F0502020204030204" pitchFamily="34" charset="0"/>
              </a:rPr>
              <a:t>L-malato + NADP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+ </a:t>
            </a:r>
            <a:r>
              <a:rPr lang="es-ES" altLang="es-AR" dirty="0" smtClean="0">
                <a:latin typeface="Calibri" panose="020F0502020204030204" pitchFamily="34" charset="0"/>
              </a:rPr>
              <a:t>+ H</a:t>
            </a:r>
            <a:r>
              <a:rPr lang="es-ES" altLang="es-AR" baseline="-30000" dirty="0" smtClean="0">
                <a:latin typeface="Calibri" panose="020F0502020204030204" pitchFamily="34" charset="0"/>
              </a:rPr>
              <a:t>2</a:t>
            </a:r>
            <a:r>
              <a:rPr lang="es-ES" altLang="es-AR" dirty="0" smtClean="0">
                <a:latin typeface="Calibri" panose="020F0502020204030204" pitchFamily="34" charset="0"/>
              </a:rPr>
              <a:t>O</a:t>
            </a:r>
          </a:p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endParaRPr lang="es-AR" altLang="es-AR" i="1" dirty="0">
              <a:latin typeface="Calibri" panose="020F0502020204030204" pitchFamily="34" charset="0"/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4427984" y="551723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>
            <a:off x="4427984" y="558924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4572000" y="6093296"/>
            <a:ext cx="4513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>
            <a:off x="4499992" y="6165304"/>
            <a:ext cx="4513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4211960" y="3501008"/>
            <a:ext cx="46805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33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Resumen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 fontScale="85000" lnSpcReduction="20000"/>
          </a:bodyPr>
          <a:lstStyle/>
          <a:p>
            <a:r>
              <a:rPr lang="es-AR" dirty="0" smtClean="0"/>
              <a:t>Importancia metabólica: no hay descriptas deficiencias en las enzimas del ciclo.</a:t>
            </a:r>
          </a:p>
          <a:p>
            <a:r>
              <a:rPr lang="es-AR" dirty="0" smtClean="0"/>
              <a:t>Proceso </a:t>
            </a:r>
            <a:r>
              <a:rPr lang="es-AR" dirty="0" err="1" smtClean="0"/>
              <a:t>intramitocondrial</a:t>
            </a:r>
            <a:r>
              <a:rPr lang="es-AR" dirty="0" smtClean="0"/>
              <a:t>, con canalización de sustrato.</a:t>
            </a:r>
          </a:p>
          <a:p>
            <a:r>
              <a:rPr lang="es-AR" dirty="0" smtClean="0"/>
              <a:t>Función </a:t>
            </a:r>
            <a:r>
              <a:rPr lang="es-AR" dirty="0" err="1" smtClean="0"/>
              <a:t>anfibólica</a:t>
            </a:r>
            <a:r>
              <a:rPr lang="es-AR" dirty="0" smtClean="0"/>
              <a:t>: no sólo oxida acetilos provenientes de distintas fuentes, sus componentes son precursores de sustancias de gran importancia biológica.</a:t>
            </a:r>
          </a:p>
          <a:p>
            <a:r>
              <a:rPr lang="es-AR" dirty="0" smtClean="0"/>
              <a:t>En el ciclo la producción neta de energía en forma de GTP (ATP) es de una molécula; la mayor parte de la energía se conserva en forma de NADH y FADH</a:t>
            </a:r>
            <a:r>
              <a:rPr lang="es-AR" sz="2300" dirty="0" smtClean="0"/>
              <a:t>2</a:t>
            </a:r>
            <a:r>
              <a:rPr lang="es-AR" dirty="0" smtClean="0"/>
              <a:t>, los que transferidos a la cadena respiratoria impulsarán la fosforilación de ATP (total 12 ATP).</a:t>
            </a:r>
          </a:p>
          <a:p>
            <a:endParaRPr lang="es-AR" dirty="0" smtClean="0"/>
          </a:p>
        </p:txBody>
      </p:sp>
    </p:spTree>
    <p:extLst>
      <p:ext uri="{BB962C8B-B14F-4D97-AF65-F5344CB8AC3E}">
        <p14:creationId xmlns:p14="http://schemas.microsoft.com/office/powerpoint/2010/main" xmlns="" val="64967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55650" y="2420938"/>
            <a:ext cx="76327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2400" b="1" dirty="0">
                <a:solidFill>
                  <a:srgbClr val="333399"/>
                </a:solidFill>
                <a:cs typeface="Arial" charset="0"/>
              </a:rPr>
              <a:t>¿</a:t>
            </a:r>
            <a:r>
              <a:rPr lang="es-ES" altLang="es-AR" sz="2400" b="1" dirty="0">
                <a:solidFill>
                  <a:srgbClr val="333399"/>
                </a:solidFill>
              </a:rPr>
              <a:t>Cu</a:t>
            </a:r>
            <a:r>
              <a:rPr lang="en-US" altLang="es-AR" sz="2400" b="1" dirty="0">
                <a:solidFill>
                  <a:srgbClr val="333399"/>
                </a:solidFill>
                <a:cs typeface="Arial" charset="0"/>
              </a:rPr>
              <a:t>á</a:t>
            </a:r>
            <a:r>
              <a:rPr lang="es-ES" altLang="es-AR" sz="2400" b="1" dirty="0" err="1">
                <a:solidFill>
                  <a:srgbClr val="333399"/>
                </a:solidFill>
              </a:rPr>
              <a:t>nta</a:t>
            </a:r>
            <a:r>
              <a:rPr lang="es-ES" altLang="es-AR" sz="2400" b="1" dirty="0">
                <a:solidFill>
                  <a:srgbClr val="333399"/>
                </a:solidFill>
              </a:rPr>
              <a:t> energía </a:t>
            </a:r>
            <a:r>
              <a:rPr lang="es-ES" altLang="es-AR" sz="2400" b="1" dirty="0" err="1">
                <a:solidFill>
                  <a:srgbClr val="333399"/>
                </a:solidFill>
              </a:rPr>
              <a:t>est</a:t>
            </a:r>
            <a:r>
              <a:rPr lang="en-US" altLang="es-AR" sz="2400" b="1" dirty="0">
                <a:solidFill>
                  <a:srgbClr val="333399"/>
                </a:solidFill>
                <a:cs typeface="Arial" charset="0"/>
              </a:rPr>
              <a:t>á</a:t>
            </a:r>
            <a:r>
              <a:rPr lang="es-ES" altLang="es-AR" sz="2400" b="1" dirty="0">
                <a:solidFill>
                  <a:srgbClr val="333399"/>
                </a:solidFill>
              </a:rPr>
              <a:t> contenida en </a:t>
            </a:r>
            <a:r>
              <a:rPr lang="es-ES" altLang="es-AR" sz="2400" b="1" i="1" dirty="0">
                <a:solidFill>
                  <a:srgbClr val="FF0000"/>
                </a:solidFill>
              </a:rPr>
              <a:t>un mol de</a:t>
            </a:r>
            <a:r>
              <a:rPr lang="es-ES" altLang="es-AR" sz="2400" b="1" u="sng" dirty="0">
                <a:solidFill>
                  <a:srgbClr val="333399"/>
                </a:solidFill>
              </a:rPr>
              <a:t> </a:t>
            </a:r>
            <a:r>
              <a:rPr lang="es-ES" altLang="es-AR" sz="2400" b="1" i="1" u="sng" dirty="0">
                <a:solidFill>
                  <a:srgbClr val="FF0000"/>
                </a:solidFill>
              </a:rPr>
              <a:t>glucosa</a:t>
            </a:r>
            <a:r>
              <a:rPr lang="es-ES" altLang="es-AR" sz="2400" b="1" dirty="0">
                <a:solidFill>
                  <a:srgbClr val="333399"/>
                </a:solidFill>
              </a:rPr>
              <a:t> que es degradada hasta CO</a:t>
            </a:r>
            <a:r>
              <a:rPr lang="es-ES" altLang="es-AR" sz="2400" b="1" baseline="-25000" dirty="0">
                <a:solidFill>
                  <a:srgbClr val="333399"/>
                </a:solidFill>
              </a:rPr>
              <a:t>2</a:t>
            </a:r>
            <a:r>
              <a:rPr lang="es-ES" altLang="es-AR" sz="2400" b="1" dirty="0">
                <a:solidFill>
                  <a:srgbClr val="333399"/>
                </a:solidFill>
              </a:rPr>
              <a:t> y H</a:t>
            </a:r>
            <a:r>
              <a:rPr lang="es-ES" altLang="es-AR" sz="2400" b="1" baseline="-25000" dirty="0">
                <a:solidFill>
                  <a:srgbClr val="333399"/>
                </a:solidFill>
              </a:rPr>
              <a:t>2</a:t>
            </a:r>
            <a:r>
              <a:rPr lang="es-ES" altLang="es-AR" sz="2400" b="1" dirty="0">
                <a:solidFill>
                  <a:srgbClr val="333399"/>
                </a:solidFill>
              </a:rPr>
              <a:t>O en condiciones de </a:t>
            </a:r>
            <a:r>
              <a:rPr lang="es-ES" altLang="es-AR" sz="2400" b="1" dirty="0" err="1">
                <a:solidFill>
                  <a:srgbClr val="333399"/>
                </a:solidFill>
              </a:rPr>
              <a:t>aerobiosis</a:t>
            </a:r>
            <a:r>
              <a:rPr lang="es-ES" altLang="es-AR" sz="2400" b="1" dirty="0">
                <a:solidFill>
                  <a:srgbClr val="333399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8898862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CICLO DE KREBS O DEL ÁCIDO CÍTRICO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s-AR" dirty="0" smtClean="0"/>
              <a:t>Vía central cuya función principal es recuperar energía a partir de varios combustibles metabólicos: hidratos de carbono, ácidos grasos y aminoácidos, que se degradan a acetil-</a:t>
            </a:r>
            <a:r>
              <a:rPr lang="es-AR" dirty="0" err="1"/>
              <a:t>C</a:t>
            </a:r>
            <a:r>
              <a:rPr lang="es-AR" dirty="0" err="1" smtClean="0"/>
              <a:t>oA</a:t>
            </a:r>
            <a:r>
              <a:rPr lang="es-AR" dirty="0" smtClean="0"/>
              <a:t> por oxidación.</a:t>
            </a:r>
          </a:p>
          <a:p>
            <a:pPr marL="0" indent="0">
              <a:buNone/>
            </a:pPr>
            <a:endParaRPr lang="es-AR" dirty="0" smtClean="0"/>
          </a:p>
          <a:p>
            <a:r>
              <a:rPr lang="es-AR" dirty="0" smtClean="0"/>
              <a:t>Función de abastecimiento de reactivos para distintas vías </a:t>
            </a:r>
            <a:r>
              <a:rPr lang="es-AR" dirty="0" err="1" smtClean="0"/>
              <a:t>biosintéticas</a:t>
            </a:r>
            <a:r>
              <a:rPr lang="es-AR" dirty="0" smtClean="0"/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2748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es-AR" dirty="0" smtClean="0"/>
              <a:t>COMPARTIMENTALIZACIÓN</a:t>
            </a:r>
            <a:endParaRPr lang="es-AR" dirty="0"/>
          </a:p>
        </p:txBody>
      </p:sp>
      <p:sp>
        <p:nvSpPr>
          <p:cNvPr id="5" name="4 CuadroTexto"/>
          <p:cNvSpPr txBox="1"/>
          <p:nvPr/>
        </p:nvSpPr>
        <p:spPr>
          <a:xfrm>
            <a:off x="1043608" y="1628800"/>
            <a:ext cx="2664296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/>
              <a:t>CICLO DE KREBS: INTRAMITOCONDRIAL</a:t>
            </a:r>
            <a:endParaRPr lang="es-AR" dirty="0"/>
          </a:p>
        </p:txBody>
      </p:sp>
      <p:sp>
        <p:nvSpPr>
          <p:cNvPr id="6" name="5 CuadroTexto"/>
          <p:cNvSpPr txBox="1"/>
          <p:nvPr/>
        </p:nvSpPr>
        <p:spPr>
          <a:xfrm>
            <a:off x="1115616" y="2924944"/>
            <a:ext cx="2520280" cy="23083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/>
              <a:t>TODO INTERCAMBIO CON EL CITOSOL REQUIERE DE LA EXISTENCIA DE TRANSPORTADORES EN LA MEMBRANA INTERNA DE LA MITOCONDRIA</a:t>
            </a:r>
            <a:endParaRPr lang="es-AR" dirty="0"/>
          </a:p>
        </p:txBody>
      </p:sp>
      <p:sp>
        <p:nvSpPr>
          <p:cNvPr id="7" name="6 Flecha abajo"/>
          <p:cNvSpPr/>
          <p:nvPr/>
        </p:nvSpPr>
        <p:spPr>
          <a:xfrm>
            <a:off x="2267744" y="2275131"/>
            <a:ext cx="72008" cy="649813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92896"/>
            <a:ext cx="536973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03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37" r="41985"/>
          <a:stretch>
            <a:fillRect/>
          </a:stretch>
        </p:blipFill>
        <p:spPr bwMode="auto">
          <a:xfrm>
            <a:off x="2555875" y="115888"/>
            <a:ext cx="3724275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55875" y="144463"/>
            <a:ext cx="3309938" cy="3138487"/>
            <a:chOff x="1610" y="91"/>
            <a:chExt cx="2085" cy="1977"/>
          </a:xfrm>
        </p:grpSpPr>
        <p:sp>
          <p:nvSpPr>
            <p:cNvPr id="7182" name="Rectangle 4"/>
            <p:cNvSpPr>
              <a:spLocks noChangeArrowheads="1"/>
            </p:cNvSpPr>
            <p:nvPr/>
          </p:nvSpPr>
          <p:spPr bwMode="auto">
            <a:xfrm>
              <a:off x="1610" y="91"/>
              <a:ext cx="2086" cy="1978"/>
            </a:xfrm>
            <a:prstGeom prst="rect">
              <a:avLst/>
            </a:prstGeom>
            <a:noFill/>
            <a:ln w="4428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7183" name="Text Box 5"/>
            <p:cNvSpPr txBox="1">
              <a:spLocks noChangeArrowheads="1"/>
            </p:cNvSpPr>
            <p:nvPr/>
          </p:nvSpPr>
          <p:spPr bwMode="auto">
            <a:xfrm rot="-2040000">
              <a:off x="1747" y="528"/>
              <a:ext cx="60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>
                  <a:solidFill>
                    <a:srgbClr val="FF0000"/>
                  </a:solidFill>
                </a:rPr>
                <a:t>Citosol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855913" y="2881313"/>
            <a:ext cx="4457700" cy="3498850"/>
            <a:chOff x="1799" y="1815"/>
            <a:chExt cx="2808" cy="2204"/>
          </a:xfrm>
        </p:grpSpPr>
        <p:sp>
          <p:nvSpPr>
            <p:cNvPr id="7180" name="Rectangle 7"/>
            <p:cNvSpPr>
              <a:spLocks noChangeArrowheads="1"/>
            </p:cNvSpPr>
            <p:nvPr/>
          </p:nvSpPr>
          <p:spPr bwMode="auto">
            <a:xfrm>
              <a:off x="1804" y="1815"/>
              <a:ext cx="2804" cy="2205"/>
            </a:xfrm>
            <a:prstGeom prst="rect">
              <a:avLst/>
            </a:prstGeom>
            <a:noFill/>
            <a:ln w="4428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7181" name="Text Box 8"/>
            <p:cNvSpPr txBox="1">
              <a:spLocks noChangeArrowheads="1"/>
            </p:cNvSpPr>
            <p:nvPr/>
          </p:nvSpPr>
          <p:spPr bwMode="auto">
            <a:xfrm rot="-1860000">
              <a:off x="1793" y="2202"/>
              <a:ext cx="93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0000FF"/>
                  </a:solidFill>
                </a:rPr>
                <a:t>Mitocondria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227763" y="2901950"/>
            <a:ext cx="1055687" cy="3397250"/>
            <a:chOff x="3923" y="1828"/>
            <a:chExt cx="665" cy="2140"/>
          </a:xfrm>
        </p:grpSpPr>
        <p:sp>
          <p:nvSpPr>
            <p:cNvPr id="7176" name="Line 10"/>
            <p:cNvSpPr>
              <a:spLocks noChangeShapeType="1"/>
            </p:cNvSpPr>
            <p:nvPr/>
          </p:nvSpPr>
          <p:spPr bwMode="auto">
            <a:xfrm>
              <a:off x="3923" y="2251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7" name="Line 11"/>
            <p:cNvSpPr>
              <a:spLocks noChangeShapeType="1"/>
            </p:cNvSpPr>
            <p:nvPr/>
          </p:nvSpPr>
          <p:spPr bwMode="auto">
            <a:xfrm>
              <a:off x="3923" y="3022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8" name="Line 12"/>
            <p:cNvSpPr>
              <a:spLocks noChangeShapeType="1"/>
            </p:cNvSpPr>
            <p:nvPr/>
          </p:nvSpPr>
          <p:spPr bwMode="auto">
            <a:xfrm>
              <a:off x="3923" y="3657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9" name="Text Box 13"/>
            <p:cNvSpPr txBox="1">
              <a:spLocks noChangeArrowheads="1"/>
            </p:cNvSpPr>
            <p:nvPr/>
          </p:nvSpPr>
          <p:spPr bwMode="auto">
            <a:xfrm rot="5400000">
              <a:off x="3413" y="2793"/>
              <a:ext cx="214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>
                  <a:solidFill>
                    <a:srgbClr val="0000FF"/>
                  </a:solidFill>
                </a:rPr>
                <a:t>Cadena de transporte electrónico</a:t>
              </a:r>
            </a:p>
          </p:txBody>
        </p:sp>
      </p:grpSp>
      <p:sp>
        <p:nvSpPr>
          <p:cNvPr id="70670" name="AutoShape 14"/>
          <p:cNvSpPr>
            <a:spLocks noChangeArrowheads="1"/>
          </p:cNvSpPr>
          <p:nvPr/>
        </p:nvSpPr>
        <p:spPr bwMode="auto">
          <a:xfrm rot="-2700000">
            <a:off x="6226175" y="1282700"/>
            <a:ext cx="719138" cy="2160588"/>
          </a:xfrm>
          <a:prstGeom prst="curvedLeftArrow">
            <a:avLst>
              <a:gd name="adj1" fmla="val 23576"/>
              <a:gd name="adj2" fmla="val 84777"/>
              <a:gd name="adj3" fmla="val 66667"/>
            </a:avLst>
          </a:prstGeom>
          <a:solidFill>
            <a:srgbClr val="BBE0E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6065838" y="1985963"/>
            <a:ext cx="1819275" cy="642937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1800" b="1">
                <a:solidFill>
                  <a:srgbClr val="FF0000"/>
                </a:solidFill>
              </a:rPr>
              <a:t>Sistemas lanzadera</a:t>
            </a:r>
          </a:p>
        </p:txBody>
      </p:sp>
    </p:spTree>
    <p:extLst>
      <p:ext uri="{BB962C8B-B14F-4D97-AF65-F5344CB8AC3E}">
        <p14:creationId xmlns:p14="http://schemas.microsoft.com/office/powerpoint/2010/main" xmlns="" val="24845383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0" dur="2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611188" y="1557338"/>
            <a:ext cx="5688012" cy="3303587"/>
            <a:chOff x="385" y="981"/>
            <a:chExt cx="3583" cy="2081"/>
          </a:xfrm>
        </p:grpSpPr>
        <p:sp>
          <p:nvSpPr>
            <p:cNvPr id="8201" name="Text Box 3"/>
            <p:cNvSpPr txBox="1">
              <a:spLocks noChangeArrowheads="1"/>
            </p:cNvSpPr>
            <p:nvPr/>
          </p:nvSpPr>
          <p:spPr bwMode="auto">
            <a:xfrm>
              <a:off x="385" y="1752"/>
              <a:ext cx="1134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Sistemas lanzadera</a:t>
              </a:r>
            </a:p>
          </p:txBody>
        </p:sp>
        <p:sp>
          <p:nvSpPr>
            <p:cNvPr id="8202" name="Line 4"/>
            <p:cNvSpPr>
              <a:spLocks noChangeShapeType="1"/>
            </p:cNvSpPr>
            <p:nvPr/>
          </p:nvSpPr>
          <p:spPr bwMode="auto">
            <a:xfrm flipV="1">
              <a:off x="1565" y="1252"/>
              <a:ext cx="680" cy="501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8203" name="Line 5"/>
            <p:cNvSpPr>
              <a:spLocks noChangeShapeType="1"/>
            </p:cNvSpPr>
            <p:nvPr/>
          </p:nvSpPr>
          <p:spPr bwMode="auto">
            <a:xfrm>
              <a:off x="1565" y="2251"/>
              <a:ext cx="590" cy="544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8204" name="Text Box 6"/>
            <p:cNvSpPr txBox="1">
              <a:spLocks noChangeArrowheads="1"/>
            </p:cNvSpPr>
            <p:nvPr/>
          </p:nvSpPr>
          <p:spPr bwMode="auto">
            <a:xfrm>
              <a:off x="2291" y="981"/>
              <a:ext cx="1497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Lanzadera del glicerofosfato</a:t>
              </a:r>
            </a:p>
          </p:txBody>
        </p:sp>
        <p:sp>
          <p:nvSpPr>
            <p:cNvPr id="8205" name="Text Box 7"/>
            <p:cNvSpPr txBox="1">
              <a:spLocks noChangeArrowheads="1"/>
            </p:cNvSpPr>
            <p:nvPr/>
          </p:nvSpPr>
          <p:spPr bwMode="auto">
            <a:xfrm>
              <a:off x="2200" y="2543"/>
              <a:ext cx="1769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Lanzadera del malato-aspartato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083300" y="1123950"/>
            <a:ext cx="2838450" cy="1655763"/>
            <a:chOff x="3832" y="708"/>
            <a:chExt cx="1788" cy="1043"/>
          </a:xfrm>
        </p:grpSpPr>
        <p:sp>
          <p:nvSpPr>
            <p:cNvPr id="8199" name="AutoShape 9"/>
            <p:cNvSpPr>
              <a:spLocks/>
            </p:cNvSpPr>
            <p:nvPr/>
          </p:nvSpPr>
          <p:spPr bwMode="auto">
            <a:xfrm>
              <a:off x="3832" y="708"/>
              <a:ext cx="137" cy="1044"/>
            </a:xfrm>
            <a:prstGeom prst="leftBrace">
              <a:avLst>
                <a:gd name="adj1" fmla="val 63504"/>
                <a:gd name="adj2" fmla="val 50000"/>
              </a:avLst>
            </a:prstGeom>
            <a:noFill/>
            <a:ln w="4140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8200" name="Text Box 10"/>
            <p:cNvSpPr txBox="1">
              <a:spLocks noChangeArrowheads="1"/>
            </p:cNvSpPr>
            <p:nvPr/>
          </p:nvSpPr>
          <p:spPr bwMode="auto">
            <a:xfrm>
              <a:off x="3877" y="936"/>
              <a:ext cx="1744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Músculo esquelético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Cerebro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300788" y="3643313"/>
            <a:ext cx="1570037" cy="1655762"/>
            <a:chOff x="3969" y="2295"/>
            <a:chExt cx="989" cy="1043"/>
          </a:xfrm>
        </p:grpSpPr>
        <p:sp>
          <p:nvSpPr>
            <p:cNvPr id="8197" name="AutoShape 12"/>
            <p:cNvSpPr>
              <a:spLocks/>
            </p:cNvSpPr>
            <p:nvPr/>
          </p:nvSpPr>
          <p:spPr bwMode="auto">
            <a:xfrm>
              <a:off x="3969" y="2295"/>
              <a:ext cx="137" cy="1044"/>
            </a:xfrm>
            <a:prstGeom prst="leftBrace">
              <a:avLst>
                <a:gd name="adj1" fmla="val 63504"/>
                <a:gd name="adj2" fmla="val 50000"/>
              </a:avLst>
            </a:prstGeom>
            <a:noFill/>
            <a:ln w="4140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8198" name="Text Box 13"/>
            <p:cNvSpPr txBox="1">
              <a:spLocks noChangeArrowheads="1"/>
            </p:cNvSpPr>
            <p:nvPr/>
          </p:nvSpPr>
          <p:spPr bwMode="auto">
            <a:xfrm>
              <a:off x="4105" y="2296"/>
              <a:ext cx="854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Hígado</a:t>
              </a:r>
            </a:p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 Corazón</a:t>
              </a:r>
            </a:p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 Riñón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58539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2339975" y="3357563"/>
            <a:ext cx="792163" cy="457200"/>
          </a:xfrm>
          <a:prstGeom prst="rect">
            <a:avLst/>
          </a:prstGeom>
          <a:solidFill>
            <a:srgbClr val="DDDDDD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pic>
        <p:nvPicPr>
          <p:cNvPr id="11267" name="Picture 5" descr="fi15p11"/>
          <p:cNvPicPr>
            <a:picLocks noChangeAspect="1" noChangeArrowheads="1"/>
          </p:cNvPicPr>
          <p:nvPr/>
        </p:nvPicPr>
        <p:blipFill>
          <a:blip r:embed="rId2">
            <a:lum bright="-22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98" r="20256" b="45605"/>
          <a:stretch>
            <a:fillRect/>
          </a:stretch>
        </p:blipFill>
        <p:spPr bwMode="auto">
          <a:xfrm>
            <a:off x="442913" y="1882775"/>
            <a:ext cx="7993062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2484438" y="3644900"/>
            <a:ext cx="2879725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P-dihidroxicetona</a:t>
            </a: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339975" y="4724400"/>
            <a:ext cx="29527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Glicerol 3 P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372225" y="2565400"/>
            <a:ext cx="27717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MATRIZ MITOCONDRIAL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2916238" y="1916113"/>
            <a:ext cx="1871662" cy="977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spcAft>
                <a:spcPct val="35000"/>
              </a:spcAft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mit.externa</a:t>
            </a:r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5148263" y="1700213"/>
            <a:ext cx="180022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mit.interna</a:t>
            </a:r>
          </a:p>
        </p:txBody>
      </p:sp>
      <p:sp>
        <p:nvSpPr>
          <p:cNvPr id="11273" name="Text Box 12"/>
          <p:cNvSpPr txBox="1">
            <a:spLocks noChangeArrowheads="1"/>
          </p:cNvSpPr>
          <p:nvPr/>
        </p:nvSpPr>
        <p:spPr bwMode="auto">
          <a:xfrm>
            <a:off x="6372225" y="4365625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4" name="Text Box 13"/>
          <p:cNvSpPr txBox="1">
            <a:spLocks noChangeArrowheads="1"/>
          </p:cNvSpPr>
          <p:nvPr/>
        </p:nvSpPr>
        <p:spPr bwMode="auto">
          <a:xfrm>
            <a:off x="827088" y="2636838"/>
            <a:ext cx="1944687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CITOSOL</a:t>
            </a:r>
          </a:p>
        </p:txBody>
      </p:sp>
      <p:sp>
        <p:nvSpPr>
          <p:cNvPr id="11275" name="Text Box 14"/>
          <p:cNvSpPr txBox="1">
            <a:spLocks noChangeArrowheads="1"/>
          </p:cNvSpPr>
          <p:nvPr/>
        </p:nvSpPr>
        <p:spPr bwMode="auto">
          <a:xfrm>
            <a:off x="539750" y="4724400"/>
            <a:ext cx="288925" cy="4572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sp>
        <p:nvSpPr>
          <p:cNvPr id="11277" name="Text Box 16"/>
          <p:cNvSpPr txBox="1">
            <a:spLocks noChangeArrowheads="1"/>
          </p:cNvSpPr>
          <p:nvPr/>
        </p:nvSpPr>
        <p:spPr bwMode="auto">
          <a:xfrm>
            <a:off x="611188" y="5300663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8" name="AutoShape 17"/>
          <p:cNvSpPr>
            <a:spLocks noChangeArrowheads="1"/>
          </p:cNvSpPr>
          <p:nvPr/>
        </p:nvSpPr>
        <p:spPr bwMode="auto">
          <a:xfrm>
            <a:off x="2124075" y="3933825"/>
            <a:ext cx="287338" cy="1079500"/>
          </a:xfrm>
          <a:prstGeom prst="curvedRightArrow">
            <a:avLst>
              <a:gd name="adj1" fmla="val 75138"/>
              <a:gd name="adj2" fmla="val 15027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1279" name="Oval 19"/>
          <p:cNvSpPr>
            <a:spLocks noChangeArrowheads="1"/>
          </p:cNvSpPr>
          <p:nvPr/>
        </p:nvSpPr>
        <p:spPr bwMode="auto">
          <a:xfrm>
            <a:off x="5580063" y="5084763"/>
            <a:ext cx="936625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FAD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0" name="Oval 20"/>
          <p:cNvSpPr>
            <a:spLocks noChangeArrowheads="1"/>
          </p:cNvSpPr>
          <p:nvPr/>
        </p:nvSpPr>
        <p:spPr bwMode="auto">
          <a:xfrm>
            <a:off x="5580063" y="3213100"/>
            <a:ext cx="1008062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 dirty="0">
                <a:latin typeface="Times New Roman" pitchFamily="18" charset="0"/>
              </a:rPr>
              <a:t>FADH</a:t>
            </a:r>
            <a:r>
              <a:rPr lang="es-ES_tradnl" altLang="es-AR" sz="2400" b="1" baseline="-25000" dirty="0">
                <a:latin typeface="Times New Roman" pitchFamily="18" charset="0"/>
              </a:rPr>
              <a:t>2</a:t>
            </a:r>
            <a:endParaRPr lang="es-ES" altLang="es-AR" sz="2400" b="1" baseline="30000" dirty="0">
              <a:latin typeface="Times New Roman" pitchFamily="18" charset="0"/>
            </a:endParaRPr>
          </a:p>
        </p:txBody>
      </p:sp>
      <p:sp>
        <p:nvSpPr>
          <p:cNvPr id="11281" name="Line 21"/>
          <p:cNvSpPr>
            <a:spLocks noChangeShapeType="1"/>
          </p:cNvSpPr>
          <p:nvPr/>
        </p:nvSpPr>
        <p:spPr bwMode="auto">
          <a:xfrm flipV="1">
            <a:off x="6011863" y="4005263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1282" name="Oval 22"/>
          <p:cNvSpPr>
            <a:spLocks noChangeArrowheads="1"/>
          </p:cNvSpPr>
          <p:nvPr/>
        </p:nvSpPr>
        <p:spPr bwMode="auto">
          <a:xfrm>
            <a:off x="611188" y="4508500"/>
            <a:ext cx="936625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3" name="Oval 23"/>
          <p:cNvSpPr>
            <a:spLocks noChangeArrowheads="1"/>
          </p:cNvSpPr>
          <p:nvPr/>
        </p:nvSpPr>
        <p:spPr bwMode="auto">
          <a:xfrm>
            <a:off x="539750" y="3500438"/>
            <a:ext cx="1655763" cy="8651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NADH + H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dirty="0" smtClean="0"/>
              <a:t>SISTEMA DE LANZADERA DEL GLICEROFOSFATO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80428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LANZADERA DE MALATO ASPARTATO</a:t>
            </a:r>
            <a:endParaRPr lang="es-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42944"/>
            <a:ext cx="4385096" cy="531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2771800" y="3818075"/>
            <a:ext cx="1152128" cy="3310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recto de flecha"/>
          <p:cNvCxnSpPr>
            <a:endCxn id="25602" idx="1"/>
          </p:cNvCxnSpPr>
          <p:nvPr/>
        </p:nvCxnSpPr>
        <p:spPr>
          <a:xfrm>
            <a:off x="2411760" y="3501008"/>
            <a:ext cx="144016" cy="2971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1547664" y="3203684"/>
            <a:ext cx="1116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glicolisis</a:t>
            </a:r>
            <a:endParaRPr lang="es-AR" dirty="0"/>
          </a:p>
        </p:txBody>
      </p:sp>
      <p:sp>
        <p:nvSpPr>
          <p:cNvPr id="8" name="7 CuadroTexto"/>
          <p:cNvSpPr txBox="1"/>
          <p:nvPr/>
        </p:nvSpPr>
        <p:spPr>
          <a:xfrm>
            <a:off x="6804248" y="51479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Complejo I</a:t>
            </a:r>
            <a:endParaRPr lang="es-A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7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8532440" cy="1143000"/>
          </a:xfrm>
        </p:spPr>
        <p:txBody>
          <a:bodyPr>
            <a:noAutofit/>
          </a:bodyPr>
          <a:lstStyle/>
          <a:p>
            <a:r>
              <a:rPr lang="es-AR" sz="3600" dirty="0" smtClean="0"/>
              <a:t>BALANCE ENERGÉTICO DE LA OXIDACIÓN COMPLETA DE GLUCOSA </a:t>
            </a:r>
            <a:endParaRPr lang="es-AR" sz="36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9237" y="2204864"/>
            <a:ext cx="8135211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Rectángulo"/>
          <p:cNvSpPr/>
          <p:nvPr/>
        </p:nvSpPr>
        <p:spPr>
          <a:xfrm>
            <a:off x="7236296" y="5661248"/>
            <a:ext cx="792088" cy="2616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CuadroTexto"/>
          <p:cNvSpPr txBox="1"/>
          <p:nvPr/>
        </p:nvSpPr>
        <p:spPr>
          <a:xfrm>
            <a:off x="7236296" y="567228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36-38 ATP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23" name="22 Flecha derecha"/>
          <p:cNvSpPr/>
          <p:nvPr/>
        </p:nvSpPr>
        <p:spPr>
          <a:xfrm>
            <a:off x="1691680" y="5751984"/>
            <a:ext cx="5256584" cy="5328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CuadroTexto"/>
          <p:cNvSpPr txBox="1"/>
          <p:nvPr/>
        </p:nvSpPr>
        <p:spPr>
          <a:xfrm>
            <a:off x="7596336" y="3861048"/>
            <a:ext cx="4680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sz="1200" dirty="0" smtClean="0"/>
              <a:t>4-6</a:t>
            </a:r>
            <a:endParaRPr lang="es-AR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7704348" y="4448145"/>
            <a:ext cx="46805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AR" sz="1200" dirty="0" smtClean="0"/>
              <a:t>6</a:t>
            </a:r>
          </a:p>
          <a:p>
            <a:pPr algn="just"/>
            <a:r>
              <a:rPr lang="es-AR" sz="1200" dirty="0" smtClean="0"/>
              <a:t>6</a:t>
            </a:r>
          </a:p>
          <a:p>
            <a:pPr algn="just"/>
            <a:r>
              <a:rPr lang="es-AR" sz="1200" dirty="0" smtClean="0"/>
              <a:t>6</a:t>
            </a:r>
          </a:p>
          <a:p>
            <a:pPr algn="just"/>
            <a:r>
              <a:rPr lang="es-AR" sz="1200" dirty="0" smtClean="0"/>
              <a:t>2</a:t>
            </a:r>
          </a:p>
          <a:p>
            <a:pPr algn="just"/>
            <a:r>
              <a:rPr lang="es-AR" sz="1200" dirty="0" smtClean="0"/>
              <a:t>4</a:t>
            </a:r>
          </a:p>
          <a:p>
            <a:pPr algn="just"/>
            <a:r>
              <a:rPr lang="es-AR" sz="12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176944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6181725" y="6284913"/>
            <a:ext cx="2135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2400" b="1">
                <a:solidFill>
                  <a:srgbClr val="333399"/>
                </a:solidFill>
              </a:rPr>
              <a:t>Efecto Pasteur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38" y="836613"/>
            <a:ext cx="3101975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63575" y="4529138"/>
            <a:ext cx="311626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s-AR" altLang="es-AR" sz="1800"/>
              <a:t>Louis Pasteur (1822-1895), químico francés cuyos descubrimientos tuvieron enorme importancia en diversos campos de las ciencias naturales.</a:t>
            </a:r>
          </a:p>
        </p:txBody>
      </p:sp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1350" y="549275"/>
            <a:ext cx="14398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114800" y="549275"/>
            <a:ext cx="2584450" cy="1438275"/>
            <a:chOff x="2592" y="346"/>
            <a:chExt cx="1628" cy="906"/>
          </a:xfrm>
        </p:grpSpPr>
        <p:pic>
          <p:nvPicPr>
            <p:cNvPr id="12322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6" y="346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23" name="Text Box 8"/>
            <p:cNvSpPr txBox="1">
              <a:spLocks noChangeArrowheads="1"/>
            </p:cNvSpPr>
            <p:nvPr/>
          </p:nvSpPr>
          <p:spPr bwMode="auto">
            <a:xfrm>
              <a:off x="2592" y="935"/>
              <a:ext cx="99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/>
                <a:t>Medio de cultivo</a:t>
              </a:r>
            </a:p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/>
                <a:t>(Glucosa)</a:t>
              </a:r>
            </a:p>
          </p:txBody>
        </p:sp>
      </p:grpSp>
      <p:sp>
        <p:nvSpPr>
          <p:cNvPr id="80905" name="AutoShape 9"/>
          <p:cNvSpPr>
            <a:spLocks/>
          </p:cNvSpPr>
          <p:nvPr/>
        </p:nvSpPr>
        <p:spPr bwMode="auto">
          <a:xfrm rot="21480000" flipH="1">
            <a:off x="6202363" y="188913"/>
            <a:ext cx="938212" cy="5715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290 w 21600"/>
              <a:gd name="T19" fmla="*/ 0 h 21600"/>
              <a:gd name="T20" fmla="*/ 21599 w 21600"/>
              <a:gd name="T21" fmla="*/ 1139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75" y="8376"/>
                </a:moveTo>
                <a:cubicBezTo>
                  <a:pt x="1404" y="3473"/>
                  <a:pt x="5769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991"/>
                  <a:pt x="21594" y="11182"/>
                  <a:pt x="21584" y="11374"/>
                </a:cubicBezTo>
                <a:lnTo>
                  <a:pt x="10800" y="10800"/>
                </a:lnTo>
                <a:lnTo>
                  <a:pt x="275" y="8376"/>
                </a:lnTo>
                <a:close/>
              </a:path>
              <a:path w="21600" h="21600" fill="none">
                <a:moveTo>
                  <a:pt x="275" y="8376"/>
                </a:moveTo>
                <a:cubicBezTo>
                  <a:pt x="1404" y="3473"/>
                  <a:pt x="5769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991"/>
                  <a:pt x="21594" y="11182"/>
                  <a:pt x="21584" y="11374"/>
                </a:cubicBezTo>
              </a:path>
            </a:pathLst>
          </a:cu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187950" y="4365625"/>
            <a:ext cx="2016125" cy="1077913"/>
            <a:chOff x="3268" y="2750"/>
            <a:chExt cx="1270" cy="679"/>
          </a:xfrm>
        </p:grpSpPr>
        <p:sp>
          <p:nvSpPr>
            <p:cNvPr id="12319" name="Text Box 11"/>
            <p:cNvSpPr txBox="1">
              <a:spLocks noChangeArrowheads="1"/>
            </p:cNvSpPr>
            <p:nvPr/>
          </p:nvSpPr>
          <p:spPr bwMode="auto">
            <a:xfrm>
              <a:off x="3678" y="2845"/>
              <a:ext cx="48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/>
                <a:t>24 hs</a:t>
              </a:r>
            </a:p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/>
                <a:t>30</a:t>
              </a:r>
              <a:r>
                <a:rPr lang="en-US" altLang="es-AR" sz="1800" b="1">
                  <a:cs typeface="Arial" charset="0"/>
                </a:rPr>
                <a:t>ºC</a:t>
              </a:r>
            </a:p>
          </p:txBody>
        </p:sp>
        <p:sp>
          <p:nvSpPr>
            <p:cNvPr id="12320" name="Line 12"/>
            <p:cNvSpPr>
              <a:spLocks noChangeShapeType="1"/>
            </p:cNvSpPr>
            <p:nvPr/>
          </p:nvSpPr>
          <p:spPr bwMode="auto">
            <a:xfrm>
              <a:off x="3268" y="2840"/>
              <a:ext cx="1" cy="590"/>
            </a:xfrm>
            <a:prstGeom prst="line">
              <a:avLst/>
            </a:prstGeom>
            <a:noFill/>
            <a:ln w="3492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21" name="Line 13"/>
            <p:cNvSpPr>
              <a:spLocks noChangeShapeType="1"/>
            </p:cNvSpPr>
            <p:nvPr/>
          </p:nvSpPr>
          <p:spPr bwMode="auto">
            <a:xfrm>
              <a:off x="4539" y="2750"/>
              <a:ext cx="1" cy="680"/>
            </a:xfrm>
            <a:prstGeom prst="line">
              <a:avLst/>
            </a:prstGeom>
            <a:noFill/>
            <a:ln w="3492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13300" y="5632450"/>
            <a:ext cx="977900" cy="387350"/>
            <a:chOff x="3032" y="3548"/>
            <a:chExt cx="616" cy="244"/>
          </a:xfrm>
        </p:grpSpPr>
        <p:sp>
          <p:nvSpPr>
            <p:cNvPr id="12317" name="Line 15"/>
            <p:cNvSpPr>
              <a:spLocks noChangeShapeType="1"/>
            </p:cNvSpPr>
            <p:nvPr/>
          </p:nvSpPr>
          <p:spPr bwMode="auto">
            <a:xfrm>
              <a:off x="3042" y="3566"/>
              <a:ext cx="1" cy="227"/>
            </a:xfrm>
            <a:prstGeom prst="line">
              <a:avLst/>
            </a:prstGeom>
            <a:noFill/>
            <a:ln w="3492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8" name="Text Box 16"/>
            <p:cNvSpPr txBox="1">
              <a:spLocks noChangeArrowheads="1"/>
            </p:cNvSpPr>
            <p:nvPr/>
          </p:nvSpPr>
          <p:spPr bwMode="auto">
            <a:xfrm>
              <a:off x="3032" y="3548"/>
              <a:ext cx="61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>
                  <a:solidFill>
                    <a:srgbClr val="333399"/>
                  </a:solidFill>
                </a:rPr>
                <a:t>Glucosa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6700838" y="5661025"/>
            <a:ext cx="1055687" cy="358775"/>
            <a:chOff x="4221" y="3566"/>
            <a:chExt cx="665" cy="226"/>
          </a:xfrm>
        </p:grpSpPr>
        <p:sp>
          <p:nvSpPr>
            <p:cNvPr id="12313" name="Text Box 18"/>
            <p:cNvSpPr txBox="1">
              <a:spLocks noChangeArrowheads="1"/>
            </p:cNvSpPr>
            <p:nvPr/>
          </p:nvSpPr>
          <p:spPr bwMode="auto">
            <a:xfrm>
              <a:off x="4393" y="3566"/>
              <a:ext cx="49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200" b="1">
                  <a:solidFill>
                    <a:srgbClr val="FF0000"/>
                  </a:solidFill>
                </a:rPr>
                <a:t>Glucosa</a:t>
              </a:r>
            </a:p>
          </p:txBody>
        </p:sp>
        <p:sp>
          <p:nvSpPr>
            <p:cNvPr id="12314" name="Line 19"/>
            <p:cNvSpPr>
              <a:spLocks noChangeShapeType="1"/>
            </p:cNvSpPr>
            <p:nvPr/>
          </p:nvSpPr>
          <p:spPr bwMode="auto">
            <a:xfrm>
              <a:off x="4221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5" name="Line 20"/>
            <p:cNvSpPr>
              <a:spLocks noChangeShapeType="1"/>
            </p:cNvSpPr>
            <p:nvPr/>
          </p:nvSpPr>
          <p:spPr bwMode="auto">
            <a:xfrm>
              <a:off x="4312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6" name="Line 21"/>
            <p:cNvSpPr>
              <a:spLocks noChangeShapeType="1"/>
            </p:cNvSpPr>
            <p:nvPr/>
          </p:nvSpPr>
          <p:spPr bwMode="auto">
            <a:xfrm>
              <a:off x="4402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4618038" y="2060575"/>
            <a:ext cx="1354137" cy="2382838"/>
            <a:chOff x="2909" y="1298"/>
            <a:chExt cx="853" cy="1501"/>
          </a:xfrm>
        </p:grpSpPr>
        <p:pic>
          <p:nvPicPr>
            <p:cNvPr id="12308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1" y="1480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09" name="Line 24"/>
            <p:cNvSpPr>
              <a:spLocks noChangeShapeType="1"/>
            </p:cNvSpPr>
            <p:nvPr/>
          </p:nvSpPr>
          <p:spPr bwMode="auto">
            <a:xfrm flipH="1">
              <a:off x="3449" y="1298"/>
              <a:ext cx="274" cy="499"/>
            </a:xfrm>
            <a:prstGeom prst="line">
              <a:avLst/>
            </a:prstGeom>
            <a:noFill/>
            <a:ln w="4428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0" name="AutoShape 25"/>
            <p:cNvSpPr>
              <a:spLocks noChangeArrowheads="1"/>
            </p:cNvSpPr>
            <p:nvPr/>
          </p:nvSpPr>
          <p:spPr bwMode="auto">
            <a:xfrm>
              <a:off x="3178" y="1434"/>
              <a:ext cx="182" cy="136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0 w 21600"/>
                <a:gd name="T13" fmla="*/ 4447 h 21600"/>
                <a:gd name="T14" fmla="*/ 17090 w 21600"/>
                <a:gd name="T15" fmla="*/ 171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11" name="AutoShape 26"/>
            <p:cNvSpPr>
              <a:spLocks/>
            </p:cNvSpPr>
            <p:nvPr/>
          </p:nvSpPr>
          <p:spPr bwMode="auto">
            <a:xfrm flipH="1">
              <a:off x="3042" y="2432"/>
              <a:ext cx="454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6450" y="20004"/>
                  </a:moveTo>
                  <a:cubicBezTo>
                    <a:pt x="14750" y="21047"/>
                    <a:pt x="12794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689"/>
                    <a:pt x="21490" y="12574"/>
                    <a:pt x="21273" y="13437"/>
                  </a:cubicBezTo>
                  <a:lnTo>
                    <a:pt x="10800" y="10800"/>
                  </a:lnTo>
                  <a:lnTo>
                    <a:pt x="16450" y="20004"/>
                  </a:lnTo>
                  <a:close/>
                </a:path>
                <a:path w="21600" h="21600" fill="none">
                  <a:moveTo>
                    <a:pt x="16450" y="20004"/>
                  </a:moveTo>
                  <a:cubicBezTo>
                    <a:pt x="14750" y="21047"/>
                    <a:pt x="12794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689"/>
                    <a:pt x="21490" y="12574"/>
                    <a:pt x="21273" y="13437"/>
                  </a:cubicBezTo>
                </a:path>
              </a:pathLst>
            </a:custGeom>
            <a:noFill/>
            <a:ln w="38160">
              <a:solidFill>
                <a:srgbClr val="808080"/>
              </a:solidFill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12" name="Text Box 27"/>
            <p:cNvSpPr txBox="1">
              <a:spLocks noChangeArrowheads="1"/>
            </p:cNvSpPr>
            <p:nvPr/>
          </p:nvSpPr>
          <p:spPr bwMode="auto">
            <a:xfrm>
              <a:off x="2909" y="2568"/>
              <a:ext cx="85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333399"/>
                  </a:solidFill>
                </a:rPr>
                <a:t>Aerobiosis</a:t>
              </a: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6345238" y="2060575"/>
            <a:ext cx="1620837" cy="2239963"/>
            <a:chOff x="3997" y="1298"/>
            <a:chExt cx="1021" cy="1411"/>
          </a:xfrm>
        </p:grpSpPr>
        <p:pic>
          <p:nvPicPr>
            <p:cNvPr id="12304" name="Picture 2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1480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05" name="Line 30"/>
            <p:cNvSpPr>
              <a:spLocks noChangeShapeType="1"/>
            </p:cNvSpPr>
            <p:nvPr/>
          </p:nvSpPr>
          <p:spPr bwMode="auto">
            <a:xfrm>
              <a:off x="4040" y="1298"/>
              <a:ext cx="272" cy="499"/>
            </a:xfrm>
            <a:prstGeom prst="line">
              <a:avLst/>
            </a:prstGeom>
            <a:noFill/>
            <a:ln w="4428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06" name="AutoShape 31"/>
            <p:cNvSpPr>
              <a:spLocks noChangeArrowheads="1"/>
            </p:cNvSpPr>
            <p:nvPr/>
          </p:nvSpPr>
          <p:spPr bwMode="auto">
            <a:xfrm>
              <a:off x="4402" y="1480"/>
              <a:ext cx="182" cy="136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0 w 21600"/>
                <a:gd name="T13" fmla="*/ 4447 h 21600"/>
                <a:gd name="T14" fmla="*/ 17090 w 21600"/>
                <a:gd name="T15" fmla="*/ 171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07" name="Text Box 32"/>
            <p:cNvSpPr txBox="1">
              <a:spLocks noChangeArrowheads="1"/>
            </p:cNvSpPr>
            <p:nvPr/>
          </p:nvSpPr>
          <p:spPr bwMode="auto">
            <a:xfrm>
              <a:off x="3997" y="2478"/>
              <a:ext cx="102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FF0000"/>
                  </a:solidFill>
                </a:rPr>
                <a:t>Anaerobiosis</a:t>
              </a:r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6700838" y="3213100"/>
            <a:ext cx="1971675" cy="366713"/>
            <a:chOff x="4221" y="2024"/>
            <a:chExt cx="1242" cy="231"/>
          </a:xfrm>
        </p:grpSpPr>
        <p:sp>
          <p:nvSpPr>
            <p:cNvPr id="12302" name="AutoShape 34"/>
            <p:cNvSpPr>
              <a:spLocks noChangeArrowheads="1"/>
            </p:cNvSpPr>
            <p:nvPr/>
          </p:nvSpPr>
          <p:spPr bwMode="auto">
            <a:xfrm flipV="1">
              <a:off x="4221" y="2069"/>
              <a:ext cx="544" cy="137"/>
            </a:xfrm>
            <a:custGeom>
              <a:avLst/>
              <a:gdLst>
                <a:gd name="T0" fmla="*/ 13 w 21600"/>
                <a:gd name="T1" fmla="*/ 0 h 21600"/>
                <a:gd name="T2" fmla="*/ 7 w 21600"/>
                <a:gd name="T3" fmla="*/ 1 h 21600"/>
                <a:gd name="T4" fmla="*/ 1 w 21600"/>
                <a:gd name="T5" fmla="*/ 0 h 21600"/>
                <a:gd name="T6" fmla="*/ 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79 w 21600"/>
                <a:gd name="T13" fmla="*/ 2838 h 21600"/>
                <a:gd name="T14" fmla="*/ 18821 w 21600"/>
                <a:gd name="T15" fmla="*/ 1876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940" y="21600"/>
                  </a:lnTo>
                  <a:lnTo>
                    <a:pt x="196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E0E3">
                <a:alpha val="69019"/>
              </a:srgbClr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03" name="Text Box 35"/>
            <p:cNvSpPr txBox="1">
              <a:spLocks noChangeArrowheads="1"/>
            </p:cNvSpPr>
            <p:nvPr/>
          </p:nvSpPr>
          <p:spPr bwMode="auto">
            <a:xfrm>
              <a:off x="4766" y="2024"/>
              <a:ext cx="698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/>
                <a:t>Vaselina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140214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5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repl">
                                        <p:cTn id="49" dur="2000" fill="hold"/>
                                        <p:tgtEl>
                                          <p:spTgt spid="80898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90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830622" y="1270496"/>
            <a:ext cx="63367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dirty="0" smtClean="0"/>
              <a:t>GLUCOSA</a:t>
            </a:r>
          </a:p>
          <a:p>
            <a:pPr algn="ctr"/>
            <a:endParaRPr lang="es-AR" sz="2800" dirty="0"/>
          </a:p>
          <a:p>
            <a:pPr algn="ctr"/>
            <a:endParaRPr lang="es-AR" sz="2800" dirty="0"/>
          </a:p>
          <a:p>
            <a:pPr algn="ctr"/>
            <a:r>
              <a:rPr lang="es-AR" sz="2800" dirty="0" smtClean="0"/>
              <a:t>O</a:t>
            </a:r>
            <a:r>
              <a:rPr lang="es-AR" dirty="0" smtClean="0"/>
              <a:t>2</a:t>
            </a:r>
            <a:r>
              <a:rPr lang="es-AR" sz="2800" dirty="0" smtClean="0"/>
              <a:t>		SIN O</a:t>
            </a:r>
            <a:r>
              <a:rPr lang="es-AR" sz="2000" dirty="0" smtClean="0"/>
              <a:t>2</a:t>
            </a:r>
          </a:p>
          <a:p>
            <a:pPr algn="ctr"/>
            <a:endParaRPr lang="es-AR" sz="2800" dirty="0" smtClean="0"/>
          </a:p>
          <a:p>
            <a:pPr algn="ctr"/>
            <a:endParaRPr lang="es-AR" sz="2800" dirty="0"/>
          </a:p>
          <a:p>
            <a:pPr algn="ctr"/>
            <a:r>
              <a:rPr lang="es-AR" sz="2800" dirty="0" smtClean="0"/>
              <a:t>36-38  ATP	</a:t>
            </a:r>
            <a:r>
              <a:rPr lang="es-AR" sz="2800" smtClean="0"/>
              <a:t>	2 ATP</a:t>
            </a:r>
            <a:endParaRPr lang="es-AR" sz="2800" dirty="0"/>
          </a:p>
          <a:p>
            <a:pPr algn="ctr"/>
            <a:r>
              <a:rPr lang="es-AR" sz="2000" dirty="0" smtClean="0"/>
              <a:t>        </a:t>
            </a:r>
          </a:p>
          <a:p>
            <a:pPr algn="ctr"/>
            <a:r>
              <a:rPr lang="es-AR" sz="2000" dirty="0" smtClean="0"/>
              <a:t> </a:t>
            </a:r>
          </a:p>
          <a:p>
            <a:pPr algn="ctr"/>
            <a:endParaRPr lang="es-AR" sz="2000" dirty="0" smtClean="0"/>
          </a:p>
          <a:p>
            <a:pPr algn="ctr"/>
            <a:r>
              <a:rPr lang="es-AR" sz="2000" dirty="0"/>
              <a:t> </a:t>
            </a:r>
            <a:r>
              <a:rPr lang="es-AR" sz="2000" dirty="0" smtClean="0"/>
              <a:t>   </a:t>
            </a:r>
          </a:p>
          <a:p>
            <a:pPr algn="ctr"/>
            <a:r>
              <a:rPr lang="es-AR" sz="2000" dirty="0" smtClean="0"/>
              <a:t>ATP INHIBIDOR</a:t>
            </a:r>
          </a:p>
          <a:p>
            <a:pPr algn="ctr"/>
            <a:r>
              <a:rPr lang="es-A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FOSFOFRUCTOQUINASA</a:t>
            </a:r>
            <a:endParaRPr lang="es-AR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" name="3 Conector recto de flecha"/>
          <p:cNvCxnSpPr/>
          <p:nvPr/>
        </p:nvCxnSpPr>
        <p:spPr>
          <a:xfrm flipH="1">
            <a:off x="3997561" y="1844824"/>
            <a:ext cx="502431" cy="64807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3903653" y="3068960"/>
            <a:ext cx="0" cy="50405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5364088" y="1772816"/>
            <a:ext cx="360040" cy="72008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6228184" y="3122966"/>
            <a:ext cx="0" cy="50405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Elipse"/>
          <p:cNvSpPr/>
          <p:nvPr/>
        </p:nvSpPr>
        <p:spPr>
          <a:xfrm>
            <a:off x="3052294" y="3861048"/>
            <a:ext cx="180773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recto de flecha"/>
          <p:cNvCxnSpPr/>
          <p:nvPr/>
        </p:nvCxnSpPr>
        <p:spPr>
          <a:xfrm>
            <a:off x="3853384" y="4365104"/>
            <a:ext cx="0" cy="12961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5802111" y="3888051"/>
            <a:ext cx="1296144" cy="450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3619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AR" dirty="0" smtClean="0"/>
              <a:t>VIA DE LAS PENTOSAS</a:t>
            </a:r>
            <a:endParaRPr lang="es-AR" dirty="0"/>
          </a:p>
        </p:txBody>
      </p:sp>
      <p:sp>
        <p:nvSpPr>
          <p:cNvPr id="45061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91513" cy="4883150"/>
          </a:xfrm>
          <a:solidFill>
            <a:srgbClr val="DDDDDD"/>
          </a:solidFill>
        </p:spPr>
        <p:txBody>
          <a:bodyPr/>
          <a:lstStyle/>
          <a:p>
            <a:r>
              <a:rPr lang="es-ES" altLang="es-AR" dirty="0" smtClean="0"/>
              <a:t>Tiene lugar en el citoplasma</a:t>
            </a:r>
          </a:p>
          <a:p>
            <a:r>
              <a:rPr lang="es-ES" altLang="es-AR" dirty="0" smtClean="0">
                <a:solidFill>
                  <a:srgbClr val="FF0000"/>
                </a:solidFill>
              </a:rPr>
              <a:t>No</a:t>
            </a:r>
            <a:r>
              <a:rPr lang="es-ES" altLang="es-AR" dirty="0" smtClean="0"/>
              <a:t> es una vía de producción de ATP</a:t>
            </a:r>
          </a:p>
          <a:p>
            <a:r>
              <a:rPr lang="es-ES" altLang="es-AR" dirty="0" smtClean="0"/>
              <a:t>Sintetiza </a:t>
            </a:r>
            <a:r>
              <a:rPr lang="es-ES" altLang="es-AR" u="sng" dirty="0" smtClean="0">
                <a:solidFill>
                  <a:srgbClr val="FF0000"/>
                </a:solidFill>
              </a:rPr>
              <a:t>ribosa-5-fosfato</a:t>
            </a:r>
            <a:r>
              <a:rPr lang="es-ES" altLang="es-AR" dirty="0" smtClean="0"/>
              <a:t> para la síntesis de nucleótidos</a:t>
            </a:r>
          </a:p>
          <a:p>
            <a:r>
              <a:rPr lang="es-ES" altLang="es-AR" dirty="0" smtClean="0"/>
              <a:t>Sintetiza </a:t>
            </a:r>
            <a:r>
              <a:rPr lang="es-ES" altLang="es-AR" u="sng" dirty="0" smtClean="0">
                <a:solidFill>
                  <a:srgbClr val="FF0000"/>
                </a:solidFill>
              </a:rPr>
              <a:t>NADPH</a:t>
            </a:r>
            <a:r>
              <a:rPr lang="es-ES" altLang="es-AR" dirty="0" smtClean="0"/>
              <a:t> para la síntesis de ácidos grasos, esteroides, etc.</a:t>
            </a:r>
          </a:p>
          <a:p>
            <a:r>
              <a:rPr lang="es-ES" altLang="es-AR" dirty="0" smtClean="0"/>
              <a:t>Produce intermediarios de la vía glicolítica (</a:t>
            </a:r>
            <a:r>
              <a:rPr lang="es-ES" altLang="es-AR" dirty="0" err="1" smtClean="0"/>
              <a:t>gliceraldehído</a:t>
            </a:r>
            <a:r>
              <a:rPr lang="es-ES" altLang="es-AR" dirty="0" smtClean="0"/>
              <a:t> 3-fosfato y fructosa-6-fosfato).</a:t>
            </a:r>
          </a:p>
        </p:txBody>
      </p:sp>
    </p:spTree>
    <p:extLst>
      <p:ext uri="{BB962C8B-B14F-4D97-AF65-F5344CB8AC3E}">
        <p14:creationId xmlns:p14="http://schemas.microsoft.com/office/powerpoint/2010/main" xmlns="" val="2037780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5608" y="2060848"/>
            <a:ext cx="7498080" cy="4187552"/>
          </a:xfrm>
        </p:spPr>
        <p:txBody>
          <a:bodyPr/>
          <a:lstStyle/>
          <a:p>
            <a:pPr marL="0" indent="0" algn="ctr">
              <a:buNone/>
            </a:pPr>
            <a:r>
              <a:rPr lang="es-AR" sz="3600" dirty="0" smtClean="0"/>
              <a:t>GLUCOSA </a:t>
            </a:r>
          </a:p>
          <a:p>
            <a:pPr marL="0" indent="0" algn="ctr">
              <a:buNone/>
            </a:pPr>
            <a:endParaRPr lang="es-AR" dirty="0"/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80 %				20%</a:t>
            </a:r>
          </a:p>
          <a:p>
            <a:pPr marL="0" indent="0" algn="ctr">
              <a:buNone/>
            </a:pPr>
            <a:r>
              <a:rPr lang="es-AR" dirty="0" smtClean="0"/>
              <a:t>Vía Glicolítica		Vía de las Pentosas</a:t>
            </a:r>
            <a:endParaRPr lang="es-AR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3491880" y="2780928"/>
            <a:ext cx="936104" cy="116450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5724128" y="2852936"/>
            <a:ext cx="936104" cy="10081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869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Características generales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AR" dirty="0" smtClean="0"/>
              <a:t>Oxida grupos acetilos de distintas fuentes, se considera un eje del metabolismo celular.</a:t>
            </a:r>
          </a:p>
          <a:p>
            <a:r>
              <a:rPr lang="es-AR" dirty="0" smtClean="0"/>
              <a:t>El </a:t>
            </a:r>
            <a:r>
              <a:rPr lang="es-AR" dirty="0" err="1" smtClean="0"/>
              <a:t>oxalacetato</a:t>
            </a:r>
            <a:r>
              <a:rPr lang="es-AR" dirty="0" smtClean="0"/>
              <a:t> que se consume en el primer paso, se regenera en el último: el ciclo actúa como un catalizador de varios pasos que puede oxidar un número ilimitado de grupos acetilos.</a:t>
            </a:r>
          </a:p>
          <a:p>
            <a:r>
              <a:rPr lang="es-AR" dirty="0" smtClean="0"/>
              <a:t>En eucariotas, todas las enzimas del ciclo se localizan en la mitocondria. </a:t>
            </a:r>
            <a:endParaRPr lang="es-A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37455" y="1524000"/>
            <a:ext cx="2136389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6372200" y="3861048"/>
            <a:ext cx="86409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33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s-AR" sz="3600" b="1" dirty="0" smtClean="0"/>
              <a:t>CARACTERISTICAS DE LAS REACCIONES DE LA VIA DE LAS PENTOSAS</a:t>
            </a:r>
            <a:endParaRPr lang="es-AR" sz="3600" dirty="0"/>
          </a:p>
        </p:txBody>
      </p:sp>
      <p:sp>
        <p:nvSpPr>
          <p:cNvPr id="46085" name="Rectangle 5"/>
          <p:cNvSpPr>
            <a:spLocks noGrp="1" noChangeArrowheads="1"/>
          </p:cNvSpPr>
          <p:nvPr>
            <p:ph idx="1"/>
          </p:nvPr>
        </p:nvSpPr>
        <p:spPr>
          <a:xfrm>
            <a:off x="971600" y="1796752"/>
            <a:ext cx="7962088" cy="4800600"/>
          </a:xfrm>
          <a:solidFill>
            <a:srgbClr val="DDDDDD"/>
          </a:solidFill>
        </p:spPr>
        <p:txBody>
          <a:bodyPr/>
          <a:lstStyle/>
          <a:p>
            <a:r>
              <a:rPr lang="es-ES" altLang="es-AR" dirty="0" smtClean="0"/>
              <a:t>La vía de la pentosas consta de dos fases: Una oxidativa y una no oxidativa</a:t>
            </a:r>
          </a:p>
          <a:p>
            <a:r>
              <a:rPr lang="es-ES" altLang="es-AR" dirty="0" smtClean="0"/>
              <a:t>La reacciones de la vía oxidativa son irreversibles</a:t>
            </a:r>
          </a:p>
          <a:p>
            <a:r>
              <a:rPr lang="es-ES" altLang="es-AR" dirty="0" smtClean="0"/>
              <a:t>Las reacciones de la vía no oxidativa son reversibles</a:t>
            </a:r>
          </a:p>
          <a:p>
            <a:r>
              <a:rPr lang="es-ES" altLang="es-AR" dirty="0" smtClean="0"/>
              <a:t>Según las necesidades de la célula es activa una u otra vía.</a:t>
            </a:r>
          </a:p>
        </p:txBody>
      </p:sp>
    </p:spTree>
    <p:extLst>
      <p:ext uri="{BB962C8B-B14F-4D97-AF65-F5344CB8AC3E}">
        <p14:creationId xmlns:p14="http://schemas.microsoft.com/office/powerpoint/2010/main" xmlns="" val="555971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47109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47529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33825"/>
            <a:ext cx="1512887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28600" y="3657600"/>
            <a:ext cx="22193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Glucosa-6-fosfato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2771775" y="3644900"/>
            <a:ext cx="26765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6-fosfogluconolactona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619250" y="2420938"/>
            <a:ext cx="1943100" cy="5778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Glucosa-6-fosfato deshidrogenasa</a:t>
            </a:r>
          </a:p>
        </p:txBody>
      </p:sp>
      <p:pic>
        <p:nvPicPr>
          <p:cNvPr id="47114" name="Picture 1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84313"/>
            <a:ext cx="17637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4876800" y="2743200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7116" name="Picture 12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15843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2667000" y="5334000"/>
            <a:ext cx="2209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2209800" y="4692650"/>
            <a:ext cx="923925" cy="336550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2971800" y="4692650"/>
            <a:ext cx="1455738" cy="333375"/>
          </a:xfrm>
          <a:prstGeom prst="rect">
            <a:avLst/>
          </a:prstGeom>
          <a:solidFill>
            <a:srgbClr val="F2B6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/>
              <a:t>NADPH + H</a:t>
            </a:r>
            <a:r>
              <a:rPr lang="es-ES" altLang="es-AR" sz="1600" b="1" baseline="30000"/>
              <a:t>+</a:t>
            </a:r>
          </a:p>
        </p:txBody>
      </p:sp>
      <p:sp>
        <p:nvSpPr>
          <p:cNvPr id="47120" name="Freeform 16"/>
          <p:cNvSpPr>
            <a:spLocks/>
          </p:cNvSpPr>
          <p:nvPr/>
        </p:nvSpPr>
        <p:spPr bwMode="auto">
          <a:xfrm>
            <a:off x="2667000" y="5029200"/>
            <a:ext cx="673100" cy="230188"/>
          </a:xfrm>
          <a:custGeom>
            <a:avLst/>
            <a:gdLst>
              <a:gd name="T0" fmla="*/ 2147483647 w 424"/>
              <a:gd name="T1" fmla="*/ 2147483647 h 145"/>
              <a:gd name="T2" fmla="*/ 2147483647 w 424"/>
              <a:gd name="T3" fmla="*/ 2147483647 h 145"/>
              <a:gd name="T4" fmla="*/ 2147483647 w 424"/>
              <a:gd name="T5" fmla="*/ 2147483647 h 145"/>
              <a:gd name="T6" fmla="*/ 2147483647 w 424"/>
              <a:gd name="T7" fmla="*/ 2147483647 h 145"/>
              <a:gd name="T8" fmla="*/ 2147483647 w 424"/>
              <a:gd name="T9" fmla="*/ 2147483647 h 145"/>
              <a:gd name="T10" fmla="*/ 2147483647 w 424"/>
              <a:gd name="T11" fmla="*/ 2147483647 h 145"/>
              <a:gd name="T12" fmla="*/ 2147483647 w 424"/>
              <a:gd name="T13" fmla="*/ 2147483647 h 145"/>
              <a:gd name="T14" fmla="*/ 2147483647 w 424"/>
              <a:gd name="T15" fmla="*/ 2147483647 h 145"/>
              <a:gd name="T16" fmla="*/ 2147483647 w 424"/>
              <a:gd name="T17" fmla="*/ 2147483647 h 145"/>
              <a:gd name="T18" fmla="*/ 2147483647 w 424"/>
              <a:gd name="T19" fmla="*/ 2147483647 h 145"/>
              <a:gd name="T20" fmla="*/ 2147483647 w 424"/>
              <a:gd name="T21" fmla="*/ 2147483647 h 145"/>
              <a:gd name="T22" fmla="*/ 2147483647 w 424"/>
              <a:gd name="T23" fmla="*/ 2147483647 h 145"/>
              <a:gd name="T24" fmla="*/ 2147483647 w 424"/>
              <a:gd name="T25" fmla="*/ 2147483647 h 145"/>
              <a:gd name="T26" fmla="*/ 2147483647 w 424"/>
              <a:gd name="T27" fmla="*/ 2147483647 h 145"/>
              <a:gd name="T28" fmla="*/ 2147483647 w 424"/>
              <a:gd name="T29" fmla="*/ 2147483647 h 145"/>
              <a:gd name="T30" fmla="*/ 2147483647 w 424"/>
              <a:gd name="T31" fmla="*/ 2147483647 h 145"/>
              <a:gd name="T32" fmla="*/ 2147483647 w 424"/>
              <a:gd name="T33" fmla="*/ 2147483647 h 145"/>
              <a:gd name="T34" fmla="*/ 2147483647 w 424"/>
              <a:gd name="T35" fmla="*/ 2147483647 h 145"/>
              <a:gd name="T36" fmla="*/ 2147483647 w 424"/>
              <a:gd name="T37" fmla="*/ 2147483647 h 145"/>
              <a:gd name="T38" fmla="*/ 2147483647 w 424"/>
              <a:gd name="T39" fmla="*/ 2147483647 h 145"/>
              <a:gd name="T40" fmla="*/ 2147483647 w 424"/>
              <a:gd name="T41" fmla="*/ 2147483647 h 145"/>
              <a:gd name="T42" fmla="*/ 2147483647 w 424"/>
              <a:gd name="T43" fmla="*/ 2147483647 h 145"/>
              <a:gd name="T44" fmla="*/ 2147483647 w 424"/>
              <a:gd name="T45" fmla="*/ 2147483647 h 145"/>
              <a:gd name="T46" fmla="*/ 2147483647 w 424"/>
              <a:gd name="T47" fmla="*/ 2147483647 h 145"/>
              <a:gd name="T48" fmla="*/ 2147483647 w 424"/>
              <a:gd name="T49" fmla="*/ 2147483647 h 145"/>
              <a:gd name="T50" fmla="*/ 2147483647 w 424"/>
              <a:gd name="T51" fmla="*/ 2147483647 h 145"/>
              <a:gd name="T52" fmla="*/ 2147483647 w 424"/>
              <a:gd name="T53" fmla="*/ 2147483647 h 145"/>
              <a:gd name="T54" fmla="*/ 2147483647 w 424"/>
              <a:gd name="T55" fmla="*/ 2147483647 h 145"/>
              <a:gd name="T56" fmla="*/ 2147483647 w 424"/>
              <a:gd name="T57" fmla="*/ 2147483647 h 145"/>
              <a:gd name="T58" fmla="*/ 2147483647 w 424"/>
              <a:gd name="T59" fmla="*/ 2147483647 h 145"/>
              <a:gd name="T60" fmla="*/ 2147483647 w 424"/>
              <a:gd name="T61" fmla="*/ 2147483647 h 145"/>
              <a:gd name="T62" fmla="*/ 2147483647 w 424"/>
              <a:gd name="T63" fmla="*/ 2147483647 h 145"/>
              <a:gd name="T64" fmla="*/ 2147483647 w 424"/>
              <a:gd name="T65" fmla="*/ 2147483647 h 145"/>
              <a:gd name="T66" fmla="*/ 2147483647 w 424"/>
              <a:gd name="T67" fmla="*/ 2147483647 h 145"/>
              <a:gd name="T68" fmla="*/ 2147483647 w 424"/>
              <a:gd name="T69" fmla="*/ 2147483647 h 145"/>
              <a:gd name="T70" fmla="*/ 2147483647 w 424"/>
              <a:gd name="T71" fmla="*/ 2147483647 h 145"/>
              <a:gd name="T72" fmla="*/ 2147483647 w 424"/>
              <a:gd name="T73" fmla="*/ 2147483647 h 145"/>
              <a:gd name="T74" fmla="*/ 2147483647 w 424"/>
              <a:gd name="T75" fmla="*/ 2147483647 h 145"/>
              <a:gd name="T76" fmla="*/ 2147483647 w 424"/>
              <a:gd name="T77" fmla="*/ 2147483647 h 145"/>
              <a:gd name="T78" fmla="*/ 0 w 424"/>
              <a:gd name="T79" fmla="*/ 0 h 1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24"/>
              <a:gd name="T121" fmla="*/ 0 h 145"/>
              <a:gd name="T122" fmla="*/ 424 w 424"/>
              <a:gd name="T123" fmla="*/ 145 h 14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24" h="145">
                <a:moveTo>
                  <a:pt x="0" y="0"/>
                </a:moveTo>
                <a:lnTo>
                  <a:pt x="1" y="15"/>
                </a:lnTo>
                <a:lnTo>
                  <a:pt x="3" y="29"/>
                </a:lnTo>
                <a:lnTo>
                  <a:pt x="7" y="43"/>
                </a:lnTo>
                <a:lnTo>
                  <a:pt x="12" y="56"/>
                </a:lnTo>
                <a:lnTo>
                  <a:pt x="18" y="69"/>
                </a:lnTo>
                <a:lnTo>
                  <a:pt x="26" y="81"/>
                </a:lnTo>
                <a:lnTo>
                  <a:pt x="35" y="92"/>
                </a:lnTo>
                <a:lnTo>
                  <a:pt x="39" y="97"/>
                </a:lnTo>
                <a:lnTo>
                  <a:pt x="44" y="102"/>
                </a:lnTo>
                <a:lnTo>
                  <a:pt x="50" y="107"/>
                </a:lnTo>
                <a:lnTo>
                  <a:pt x="55" y="111"/>
                </a:lnTo>
                <a:lnTo>
                  <a:pt x="61" y="116"/>
                </a:lnTo>
                <a:lnTo>
                  <a:pt x="66" y="120"/>
                </a:lnTo>
                <a:lnTo>
                  <a:pt x="73" y="123"/>
                </a:lnTo>
                <a:lnTo>
                  <a:pt x="79" y="127"/>
                </a:lnTo>
                <a:lnTo>
                  <a:pt x="85" y="130"/>
                </a:lnTo>
                <a:lnTo>
                  <a:pt x="92" y="133"/>
                </a:lnTo>
                <a:lnTo>
                  <a:pt x="99" y="135"/>
                </a:lnTo>
                <a:lnTo>
                  <a:pt x="107" y="138"/>
                </a:lnTo>
                <a:lnTo>
                  <a:pt x="113" y="140"/>
                </a:lnTo>
                <a:lnTo>
                  <a:pt x="121" y="141"/>
                </a:lnTo>
                <a:lnTo>
                  <a:pt x="128" y="142"/>
                </a:lnTo>
                <a:lnTo>
                  <a:pt x="136" y="143"/>
                </a:lnTo>
                <a:lnTo>
                  <a:pt x="144" y="144"/>
                </a:lnTo>
                <a:lnTo>
                  <a:pt x="151" y="144"/>
                </a:lnTo>
                <a:lnTo>
                  <a:pt x="238" y="144"/>
                </a:lnTo>
                <a:lnTo>
                  <a:pt x="250" y="144"/>
                </a:lnTo>
                <a:lnTo>
                  <a:pt x="262" y="142"/>
                </a:lnTo>
                <a:lnTo>
                  <a:pt x="273" y="140"/>
                </a:lnTo>
                <a:lnTo>
                  <a:pt x="284" y="137"/>
                </a:lnTo>
                <a:lnTo>
                  <a:pt x="295" y="133"/>
                </a:lnTo>
                <a:lnTo>
                  <a:pt x="305" y="129"/>
                </a:lnTo>
                <a:lnTo>
                  <a:pt x="315" y="124"/>
                </a:lnTo>
                <a:lnTo>
                  <a:pt x="325" y="118"/>
                </a:lnTo>
                <a:lnTo>
                  <a:pt x="334" y="111"/>
                </a:lnTo>
                <a:lnTo>
                  <a:pt x="343" y="104"/>
                </a:lnTo>
                <a:lnTo>
                  <a:pt x="351" y="96"/>
                </a:lnTo>
                <a:lnTo>
                  <a:pt x="358" y="87"/>
                </a:lnTo>
                <a:lnTo>
                  <a:pt x="364" y="78"/>
                </a:lnTo>
                <a:lnTo>
                  <a:pt x="370" y="69"/>
                </a:lnTo>
                <a:lnTo>
                  <a:pt x="376" y="59"/>
                </a:lnTo>
                <a:lnTo>
                  <a:pt x="380" y="48"/>
                </a:lnTo>
                <a:lnTo>
                  <a:pt x="423" y="48"/>
                </a:lnTo>
                <a:lnTo>
                  <a:pt x="346" y="0"/>
                </a:lnTo>
                <a:lnTo>
                  <a:pt x="251" y="48"/>
                </a:lnTo>
                <a:lnTo>
                  <a:pt x="294" y="48"/>
                </a:lnTo>
                <a:lnTo>
                  <a:pt x="290" y="56"/>
                </a:lnTo>
                <a:lnTo>
                  <a:pt x="287" y="64"/>
                </a:lnTo>
                <a:lnTo>
                  <a:pt x="283" y="71"/>
                </a:lnTo>
                <a:lnTo>
                  <a:pt x="278" y="78"/>
                </a:lnTo>
                <a:lnTo>
                  <a:pt x="273" y="85"/>
                </a:lnTo>
                <a:lnTo>
                  <a:pt x="268" y="92"/>
                </a:lnTo>
                <a:lnTo>
                  <a:pt x="262" y="98"/>
                </a:lnTo>
                <a:lnTo>
                  <a:pt x="256" y="104"/>
                </a:lnTo>
                <a:lnTo>
                  <a:pt x="249" y="110"/>
                </a:lnTo>
                <a:lnTo>
                  <a:pt x="242" y="115"/>
                </a:lnTo>
                <a:lnTo>
                  <a:pt x="235" y="120"/>
                </a:lnTo>
                <a:lnTo>
                  <a:pt x="227" y="125"/>
                </a:lnTo>
                <a:lnTo>
                  <a:pt x="219" y="129"/>
                </a:lnTo>
                <a:lnTo>
                  <a:pt x="211" y="132"/>
                </a:lnTo>
                <a:lnTo>
                  <a:pt x="203" y="135"/>
                </a:lnTo>
                <a:lnTo>
                  <a:pt x="194" y="138"/>
                </a:lnTo>
                <a:lnTo>
                  <a:pt x="182" y="134"/>
                </a:lnTo>
                <a:lnTo>
                  <a:pt x="171" y="129"/>
                </a:lnTo>
                <a:lnTo>
                  <a:pt x="160" y="124"/>
                </a:lnTo>
                <a:lnTo>
                  <a:pt x="151" y="118"/>
                </a:lnTo>
                <a:lnTo>
                  <a:pt x="141" y="111"/>
                </a:lnTo>
                <a:lnTo>
                  <a:pt x="132" y="103"/>
                </a:lnTo>
                <a:lnTo>
                  <a:pt x="123" y="95"/>
                </a:lnTo>
                <a:lnTo>
                  <a:pt x="116" y="86"/>
                </a:lnTo>
                <a:lnTo>
                  <a:pt x="109" y="77"/>
                </a:lnTo>
                <a:lnTo>
                  <a:pt x="104" y="67"/>
                </a:lnTo>
                <a:lnTo>
                  <a:pt x="98" y="57"/>
                </a:lnTo>
                <a:lnTo>
                  <a:pt x="94" y="46"/>
                </a:lnTo>
                <a:lnTo>
                  <a:pt x="91" y="35"/>
                </a:lnTo>
                <a:lnTo>
                  <a:pt x="88" y="24"/>
                </a:lnTo>
                <a:lnTo>
                  <a:pt x="87" y="12"/>
                </a:lnTo>
                <a:lnTo>
                  <a:pt x="86" y="0"/>
                </a:lnTo>
                <a:lnTo>
                  <a:pt x="0" y="0"/>
                </a:lnTo>
              </a:path>
            </a:pathLst>
          </a:custGeom>
          <a:solidFill>
            <a:srgbClr val="F2B6C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47121" name="Oval 17"/>
          <p:cNvSpPr>
            <a:spLocks noChangeArrowheads="1"/>
          </p:cNvSpPr>
          <p:nvPr/>
        </p:nvSpPr>
        <p:spPr bwMode="auto">
          <a:xfrm>
            <a:off x="4140200" y="4868863"/>
            <a:ext cx="758825" cy="3778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 dirty="0"/>
              <a:t>CO</a:t>
            </a:r>
            <a:r>
              <a:rPr lang="es-ES" altLang="es-AR" sz="1800" b="1" baseline="-25000" dirty="0"/>
              <a:t>2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6319838" y="3429000"/>
            <a:ext cx="2066925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468313" y="6237288"/>
            <a:ext cx="2066925" cy="363537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6-fosfogluconato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2514600" y="5410200"/>
            <a:ext cx="2219325" cy="6381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6-fosfogluconato deshidrogenasa</a:t>
            </a:r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 flipV="1">
            <a:off x="3810000" y="5105400"/>
            <a:ext cx="3048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6" name="Rectangle 22"/>
          <p:cNvSpPr>
            <a:spLocks noChangeArrowheads="1"/>
          </p:cNvSpPr>
          <p:nvPr/>
        </p:nvSpPr>
        <p:spPr bwMode="auto">
          <a:xfrm>
            <a:off x="4716463" y="6092825"/>
            <a:ext cx="229711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Ribulosa 5-fosfato</a:t>
            </a:r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>
            <a:off x="6248400" y="5105400"/>
            <a:ext cx="121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28" name="Rectangle 24"/>
          <p:cNvSpPr>
            <a:spLocks noChangeArrowheads="1"/>
          </p:cNvSpPr>
          <p:nvPr/>
        </p:nvSpPr>
        <p:spPr bwMode="auto">
          <a:xfrm>
            <a:off x="7697788" y="4802188"/>
            <a:ext cx="1292225" cy="65087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 b="1" u="sng">
                <a:solidFill>
                  <a:schemeClr val="accent2"/>
                </a:solidFill>
              </a:rPr>
              <a:t>Ribosa-5-fosfato</a:t>
            </a:r>
          </a:p>
        </p:txBody>
      </p:sp>
      <p:sp>
        <p:nvSpPr>
          <p:cNvPr id="47129" name="Rectangle 25"/>
          <p:cNvSpPr>
            <a:spLocks noChangeArrowheads="1"/>
          </p:cNvSpPr>
          <p:nvPr/>
        </p:nvSpPr>
        <p:spPr bwMode="auto">
          <a:xfrm>
            <a:off x="6248400" y="5181600"/>
            <a:ext cx="1457325" cy="58102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600" b="1" i="1">
                <a:solidFill>
                  <a:srgbClr val="DC425C"/>
                </a:solidFill>
              </a:rPr>
              <a:t>Ribulosa-5-P isomerasa</a:t>
            </a:r>
          </a:p>
        </p:txBody>
      </p:sp>
      <p:sp>
        <p:nvSpPr>
          <p:cNvPr id="47130" name="Rectangle 26"/>
          <p:cNvSpPr>
            <a:spLocks noChangeArrowheads="1"/>
          </p:cNvSpPr>
          <p:nvPr/>
        </p:nvSpPr>
        <p:spPr bwMode="auto">
          <a:xfrm>
            <a:off x="4716463" y="2895600"/>
            <a:ext cx="1541462" cy="3635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 i="1">
                <a:solidFill>
                  <a:srgbClr val="DC425C"/>
                </a:solidFill>
              </a:rPr>
              <a:t>Lactonasa</a:t>
            </a:r>
          </a:p>
        </p:txBody>
      </p:sp>
      <p:sp>
        <p:nvSpPr>
          <p:cNvPr id="47131" name="Rectangle 27"/>
          <p:cNvSpPr>
            <a:spLocks noChangeArrowheads="1"/>
          </p:cNvSpPr>
          <p:nvPr/>
        </p:nvSpPr>
        <p:spPr bwMode="auto">
          <a:xfrm>
            <a:off x="2060575" y="2079625"/>
            <a:ext cx="1143000" cy="269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grpSp>
        <p:nvGrpSpPr>
          <p:cNvPr id="47132" name="Group 31"/>
          <p:cNvGrpSpPr>
            <a:grpSpLocks/>
          </p:cNvGrpSpPr>
          <p:nvPr/>
        </p:nvGrpSpPr>
        <p:grpSpPr bwMode="auto">
          <a:xfrm>
            <a:off x="1852613" y="1700213"/>
            <a:ext cx="2143125" cy="566737"/>
            <a:chOff x="912" y="1222"/>
            <a:chExt cx="1350" cy="357"/>
          </a:xfrm>
        </p:grpSpPr>
        <p:sp>
          <p:nvSpPr>
            <p:cNvPr id="47133" name="Rectangle 28"/>
            <p:cNvSpPr>
              <a:spLocks noChangeArrowheads="1"/>
            </p:cNvSpPr>
            <p:nvPr/>
          </p:nvSpPr>
          <p:spPr bwMode="auto">
            <a:xfrm>
              <a:off x="912" y="1222"/>
              <a:ext cx="582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4" name="Rectangle 29"/>
            <p:cNvSpPr>
              <a:spLocks noChangeArrowheads="1"/>
            </p:cNvSpPr>
            <p:nvPr/>
          </p:nvSpPr>
          <p:spPr bwMode="auto">
            <a:xfrm>
              <a:off x="1392" y="1222"/>
              <a:ext cx="870" cy="210"/>
            </a:xfrm>
            <a:prstGeom prst="rect">
              <a:avLst/>
            </a:prstGeom>
            <a:solidFill>
              <a:srgbClr val="F2B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600" b="1"/>
                <a:t>NADPH + H</a:t>
              </a:r>
              <a:r>
                <a:rPr lang="es-ES" altLang="es-AR" sz="1600" b="1" baseline="30000"/>
                <a:t>+</a:t>
              </a:r>
            </a:p>
          </p:txBody>
        </p:sp>
        <p:sp>
          <p:nvSpPr>
            <p:cNvPr id="47135" name="Freeform 30"/>
            <p:cNvSpPr>
              <a:spLocks/>
            </p:cNvSpPr>
            <p:nvPr/>
          </p:nvSpPr>
          <p:spPr bwMode="auto">
            <a:xfrm>
              <a:off x="1202" y="1434"/>
              <a:ext cx="424" cy="145"/>
            </a:xfrm>
            <a:custGeom>
              <a:avLst/>
              <a:gdLst>
                <a:gd name="T0" fmla="*/ 1 w 424"/>
                <a:gd name="T1" fmla="*/ 15 h 145"/>
                <a:gd name="T2" fmla="*/ 7 w 424"/>
                <a:gd name="T3" fmla="*/ 43 h 145"/>
                <a:gd name="T4" fmla="*/ 18 w 424"/>
                <a:gd name="T5" fmla="*/ 69 h 145"/>
                <a:gd name="T6" fmla="*/ 35 w 424"/>
                <a:gd name="T7" fmla="*/ 92 h 145"/>
                <a:gd name="T8" fmla="*/ 44 w 424"/>
                <a:gd name="T9" fmla="*/ 102 h 145"/>
                <a:gd name="T10" fmla="*/ 55 w 424"/>
                <a:gd name="T11" fmla="*/ 111 h 145"/>
                <a:gd name="T12" fmla="*/ 66 w 424"/>
                <a:gd name="T13" fmla="*/ 120 h 145"/>
                <a:gd name="T14" fmla="*/ 79 w 424"/>
                <a:gd name="T15" fmla="*/ 127 h 145"/>
                <a:gd name="T16" fmla="*/ 92 w 424"/>
                <a:gd name="T17" fmla="*/ 133 h 145"/>
                <a:gd name="T18" fmla="*/ 107 w 424"/>
                <a:gd name="T19" fmla="*/ 138 h 145"/>
                <a:gd name="T20" fmla="*/ 121 w 424"/>
                <a:gd name="T21" fmla="*/ 141 h 145"/>
                <a:gd name="T22" fmla="*/ 136 w 424"/>
                <a:gd name="T23" fmla="*/ 143 h 145"/>
                <a:gd name="T24" fmla="*/ 151 w 424"/>
                <a:gd name="T25" fmla="*/ 144 h 145"/>
                <a:gd name="T26" fmla="*/ 250 w 424"/>
                <a:gd name="T27" fmla="*/ 144 h 145"/>
                <a:gd name="T28" fmla="*/ 273 w 424"/>
                <a:gd name="T29" fmla="*/ 140 h 145"/>
                <a:gd name="T30" fmla="*/ 295 w 424"/>
                <a:gd name="T31" fmla="*/ 133 h 145"/>
                <a:gd name="T32" fmla="*/ 315 w 424"/>
                <a:gd name="T33" fmla="*/ 124 h 145"/>
                <a:gd name="T34" fmla="*/ 334 w 424"/>
                <a:gd name="T35" fmla="*/ 111 h 145"/>
                <a:gd name="T36" fmla="*/ 351 w 424"/>
                <a:gd name="T37" fmla="*/ 96 h 145"/>
                <a:gd name="T38" fmla="*/ 364 w 424"/>
                <a:gd name="T39" fmla="*/ 78 h 145"/>
                <a:gd name="T40" fmla="*/ 376 w 424"/>
                <a:gd name="T41" fmla="*/ 59 h 145"/>
                <a:gd name="T42" fmla="*/ 423 w 424"/>
                <a:gd name="T43" fmla="*/ 48 h 145"/>
                <a:gd name="T44" fmla="*/ 251 w 424"/>
                <a:gd name="T45" fmla="*/ 48 h 145"/>
                <a:gd name="T46" fmla="*/ 290 w 424"/>
                <a:gd name="T47" fmla="*/ 56 h 145"/>
                <a:gd name="T48" fmla="*/ 283 w 424"/>
                <a:gd name="T49" fmla="*/ 71 h 145"/>
                <a:gd name="T50" fmla="*/ 273 w 424"/>
                <a:gd name="T51" fmla="*/ 85 h 145"/>
                <a:gd name="T52" fmla="*/ 262 w 424"/>
                <a:gd name="T53" fmla="*/ 98 h 145"/>
                <a:gd name="T54" fmla="*/ 249 w 424"/>
                <a:gd name="T55" fmla="*/ 110 h 145"/>
                <a:gd name="T56" fmla="*/ 235 w 424"/>
                <a:gd name="T57" fmla="*/ 120 h 145"/>
                <a:gd name="T58" fmla="*/ 219 w 424"/>
                <a:gd name="T59" fmla="*/ 129 h 145"/>
                <a:gd name="T60" fmla="*/ 203 w 424"/>
                <a:gd name="T61" fmla="*/ 135 h 145"/>
                <a:gd name="T62" fmla="*/ 182 w 424"/>
                <a:gd name="T63" fmla="*/ 134 h 145"/>
                <a:gd name="T64" fmla="*/ 160 w 424"/>
                <a:gd name="T65" fmla="*/ 124 h 145"/>
                <a:gd name="T66" fmla="*/ 141 w 424"/>
                <a:gd name="T67" fmla="*/ 111 h 145"/>
                <a:gd name="T68" fmla="*/ 123 w 424"/>
                <a:gd name="T69" fmla="*/ 95 h 145"/>
                <a:gd name="T70" fmla="*/ 109 w 424"/>
                <a:gd name="T71" fmla="*/ 77 h 145"/>
                <a:gd name="T72" fmla="*/ 98 w 424"/>
                <a:gd name="T73" fmla="*/ 57 h 145"/>
                <a:gd name="T74" fmla="*/ 91 w 424"/>
                <a:gd name="T75" fmla="*/ 35 h 145"/>
                <a:gd name="T76" fmla="*/ 87 w 424"/>
                <a:gd name="T77" fmla="*/ 12 h 145"/>
                <a:gd name="T78" fmla="*/ 0 w 424"/>
                <a:gd name="T79" fmla="*/ 0 h 1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4"/>
                <a:gd name="T121" fmla="*/ 0 h 145"/>
                <a:gd name="T122" fmla="*/ 424 w 424"/>
                <a:gd name="T123" fmla="*/ 145 h 1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4" h="145">
                  <a:moveTo>
                    <a:pt x="0" y="0"/>
                  </a:moveTo>
                  <a:lnTo>
                    <a:pt x="1" y="15"/>
                  </a:lnTo>
                  <a:lnTo>
                    <a:pt x="3" y="29"/>
                  </a:lnTo>
                  <a:lnTo>
                    <a:pt x="7" y="43"/>
                  </a:lnTo>
                  <a:lnTo>
                    <a:pt x="12" y="56"/>
                  </a:lnTo>
                  <a:lnTo>
                    <a:pt x="18" y="69"/>
                  </a:lnTo>
                  <a:lnTo>
                    <a:pt x="26" y="81"/>
                  </a:lnTo>
                  <a:lnTo>
                    <a:pt x="35" y="92"/>
                  </a:lnTo>
                  <a:lnTo>
                    <a:pt x="39" y="97"/>
                  </a:lnTo>
                  <a:lnTo>
                    <a:pt x="44" y="102"/>
                  </a:lnTo>
                  <a:lnTo>
                    <a:pt x="50" y="107"/>
                  </a:lnTo>
                  <a:lnTo>
                    <a:pt x="55" y="111"/>
                  </a:lnTo>
                  <a:lnTo>
                    <a:pt x="61" y="116"/>
                  </a:lnTo>
                  <a:lnTo>
                    <a:pt x="66" y="120"/>
                  </a:lnTo>
                  <a:lnTo>
                    <a:pt x="73" y="123"/>
                  </a:lnTo>
                  <a:lnTo>
                    <a:pt x="79" y="127"/>
                  </a:lnTo>
                  <a:lnTo>
                    <a:pt x="85" y="130"/>
                  </a:lnTo>
                  <a:lnTo>
                    <a:pt x="92" y="133"/>
                  </a:lnTo>
                  <a:lnTo>
                    <a:pt x="99" y="135"/>
                  </a:lnTo>
                  <a:lnTo>
                    <a:pt x="107" y="138"/>
                  </a:lnTo>
                  <a:lnTo>
                    <a:pt x="113" y="140"/>
                  </a:lnTo>
                  <a:lnTo>
                    <a:pt x="121" y="141"/>
                  </a:lnTo>
                  <a:lnTo>
                    <a:pt x="128" y="142"/>
                  </a:lnTo>
                  <a:lnTo>
                    <a:pt x="136" y="143"/>
                  </a:lnTo>
                  <a:lnTo>
                    <a:pt x="144" y="144"/>
                  </a:lnTo>
                  <a:lnTo>
                    <a:pt x="151" y="144"/>
                  </a:lnTo>
                  <a:lnTo>
                    <a:pt x="238" y="144"/>
                  </a:lnTo>
                  <a:lnTo>
                    <a:pt x="250" y="144"/>
                  </a:lnTo>
                  <a:lnTo>
                    <a:pt x="262" y="142"/>
                  </a:lnTo>
                  <a:lnTo>
                    <a:pt x="273" y="140"/>
                  </a:lnTo>
                  <a:lnTo>
                    <a:pt x="284" y="137"/>
                  </a:lnTo>
                  <a:lnTo>
                    <a:pt x="295" y="133"/>
                  </a:lnTo>
                  <a:lnTo>
                    <a:pt x="305" y="129"/>
                  </a:lnTo>
                  <a:lnTo>
                    <a:pt x="315" y="124"/>
                  </a:lnTo>
                  <a:lnTo>
                    <a:pt x="325" y="118"/>
                  </a:lnTo>
                  <a:lnTo>
                    <a:pt x="334" y="111"/>
                  </a:lnTo>
                  <a:lnTo>
                    <a:pt x="343" y="104"/>
                  </a:lnTo>
                  <a:lnTo>
                    <a:pt x="351" y="96"/>
                  </a:lnTo>
                  <a:lnTo>
                    <a:pt x="358" y="87"/>
                  </a:lnTo>
                  <a:lnTo>
                    <a:pt x="364" y="78"/>
                  </a:lnTo>
                  <a:lnTo>
                    <a:pt x="370" y="69"/>
                  </a:lnTo>
                  <a:lnTo>
                    <a:pt x="376" y="59"/>
                  </a:lnTo>
                  <a:lnTo>
                    <a:pt x="380" y="48"/>
                  </a:lnTo>
                  <a:lnTo>
                    <a:pt x="423" y="48"/>
                  </a:lnTo>
                  <a:lnTo>
                    <a:pt x="346" y="0"/>
                  </a:lnTo>
                  <a:lnTo>
                    <a:pt x="251" y="48"/>
                  </a:lnTo>
                  <a:lnTo>
                    <a:pt x="294" y="48"/>
                  </a:lnTo>
                  <a:lnTo>
                    <a:pt x="290" y="56"/>
                  </a:lnTo>
                  <a:lnTo>
                    <a:pt x="287" y="64"/>
                  </a:lnTo>
                  <a:lnTo>
                    <a:pt x="283" y="71"/>
                  </a:lnTo>
                  <a:lnTo>
                    <a:pt x="278" y="78"/>
                  </a:lnTo>
                  <a:lnTo>
                    <a:pt x="273" y="85"/>
                  </a:lnTo>
                  <a:lnTo>
                    <a:pt x="268" y="92"/>
                  </a:lnTo>
                  <a:lnTo>
                    <a:pt x="262" y="98"/>
                  </a:lnTo>
                  <a:lnTo>
                    <a:pt x="256" y="104"/>
                  </a:lnTo>
                  <a:lnTo>
                    <a:pt x="249" y="110"/>
                  </a:lnTo>
                  <a:lnTo>
                    <a:pt x="242" y="115"/>
                  </a:lnTo>
                  <a:lnTo>
                    <a:pt x="235" y="120"/>
                  </a:lnTo>
                  <a:lnTo>
                    <a:pt x="227" y="125"/>
                  </a:lnTo>
                  <a:lnTo>
                    <a:pt x="219" y="129"/>
                  </a:lnTo>
                  <a:lnTo>
                    <a:pt x="211" y="132"/>
                  </a:lnTo>
                  <a:lnTo>
                    <a:pt x="203" y="135"/>
                  </a:lnTo>
                  <a:lnTo>
                    <a:pt x="194" y="138"/>
                  </a:lnTo>
                  <a:lnTo>
                    <a:pt x="182" y="134"/>
                  </a:lnTo>
                  <a:lnTo>
                    <a:pt x="171" y="129"/>
                  </a:lnTo>
                  <a:lnTo>
                    <a:pt x="160" y="124"/>
                  </a:lnTo>
                  <a:lnTo>
                    <a:pt x="151" y="118"/>
                  </a:lnTo>
                  <a:lnTo>
                    <a:pt x="141" y="111"/>
                  </a:lnTo>
                  <a:lnTo>
                    <a:pt x="132" y="103"/>
                  </a:lnTo>
                  <a:lnTo>
                    <a:pt x="123" y="95"/>
                  </a:lnTo>
                  <a:lnTo>
                    <a:pt x="116" y="86"/>
                  </a:lnTo>
                  <a:lnTo>
                    <a:pt x="109" y="77"/>
                  </a:lnTo>
                  <a:lnTo>
                    <a:pt x="104" y="67"/>
                  </a:lnTo>
                  <a:lnTo>
                    <a:pt x="98" y="57"/>
                  </a:lnTo>
                  <a:lnTo>
                    <a:pt x="94" y="46"/>
                  </a:lnTo>
                  <a:lnTo>
                    <a:pt x="91" y="35"/>
                  </a:lnTo>
                  <a:lnTo>
                    <a:pt x="88" y="24"/>
                  </a:lnTo>
                  <a:lnTo>
                    <a:pt x="87" y="12"/>
                  </a:lnTo>
                  <a:lnTo>
                    <a:pt x="86" y="0"/>
                  </a:lnTo>
                  <a:lnTo>
                    <a:pt x="0" y="0"/>
                  </a:lnTo>
                </a:path>
              </a:pathLst>
            </a:custGeom>
            <a:solidFill>
              <a:srgbClr val="F2B6C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/>
              <a:t>REACCIONES DE LA FASE OXIDATIVA</a:t>
            </a:r>
            <a:endParaRPr lang="es-AR" dirty="0"/>
          </a:p>
        </p:txBody>
      </p:sp>
      <p:sp>
        <p:nvSpPr>
          <p:cNvPr id="3" name="2 Elipse"/>
          <p:cNvSpPr/>
          <p:nvPr/>
        </p:nvSpPr>
        <p:spPr>
          <a:xfrm>
            <a:off x="899592" y="4076700"/>
            <a:ext cx="864096" cy="4324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7276720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1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6"/>
          <p:cNvPicPr>
            <a:picLocks noChangeAspect="1" noChangeArrowheads="1"/>
          </p:cNvPicPr>
          <p:nvPr/>
        </p:nvPicPr>
        <p:blipFill>
          <a:blip r:embed="rId2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56" r="9717" b="16440"/>
          <a:stretch>
            <a:fillRect/>
          </a:stretch>
        </p:blipFill>
        <p:spPr bwMode="auto">
          <a:xfrm>
            <a:off x="4427538" y="3497263"/>
            <a:ext cx="417671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883"/>
          <a:stretch>
            <a:fillRect/>
          </a:stretch>
        </p:blipFill>
        <p:spPr bwMode="auto">
          <a:xfrm>
            <a:off x="0" y="1628775"/>
            <a:ext cx="25558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4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851"/>
          <a:stretch>
            <a:fillRect/>
          </a:stretch>
        </p:blipFill>
        <p:spPr bwMode="auto">
          <a:xfrm>
            <a:off x="2555875" y="1700213"/>
            <a:ext cx="17875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9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91" t="6207" r="59225" b="16440"/>
          <a:stretch>
            <a:fillRect/>
          </a:stretch>
        </p:blipFill>
        <p:spPr bwMode="auto">
          <a:xfrm>
            <a:off x="4356100" y="1484313"/>
            <a:ext cx="19669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34925" y="3284538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Ribulosa-5-P</a:t>
            </a:r>
          </a:p>
        </p:txBody>
      </p:sp>
      <p:sp>
        <p:nvSpPr>
          <p:cNvPr id="48136" name="Text Box 11"/>
          <p:cNvSpPr txBox="1">
            <a:spLocks noChangeArrowheads="1"/>
          </p:cNvSpPr>
          <p:nvPr/>
        </p:nvSpPr>
        <p:spPr bwMode="auto">
          <a:xfrm>
            <a:off x="2555875" y="33575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sp>
        <p:nvSpPr>
          <p:cNvPr id="48137" name="Text Box 12"/>
          <p:cNvSpPr txBox="1">
            <a:spLocks noChangeArrowheads="1"/>
          </p:cNvSpPr>
          <p:nvPr/>
        </p:nvSpPr>
        <p:spPr bwMode="auto">
          <a:xfrm>
            <a:off x="4500563" y="3573463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Ribosa-5-P</a:t>
            </a:r>
          </a:p>
        </p:txBody>
      </p:sp>
      <p:sp>
        <p:nvSpPr>
          <p:cNvPr id="48138" name="Text Box 13"/>
          <p:cNvSpPr txBox="1">
            <a:spLocks noChangeArrowheads="1"/>
          </p:cNvSpPr>
          <p:nvPr/>
        </p:nvSpPr>
        <p:spPr bwMode="auto">
          <a:xfrm>
            <a:off x="4176713" y="6237288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sp>
        <p:nvSpPr>
          <p:cNvPr id="48139" name="Text Box 14"/>
          <p:cNvSpPr txBox="1">
            <a:spLocks noChangeArrowheads="1"/>
          </p:cNvSpPr>
          <p:nvPr/>
        </p:nvSpPr>
        <p:spPr bwMode="auto">
          <a:xfrm>
            <a:off x="6804025" y="6308725"/>
            <a:ext cx="233997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8140" name="Line 15"/>
          <p:cNvSpPr>
            <a:spLocks noChangeShapeType="1"/>
          </p:cNvSpPr>
          <p:nvPr/>
        </p:nvSpPr>
        <p:spPr bwMode="auto">
          <a:xfrm>
            <a:off x="6372225" y="2924175"/>
            <a:ext cx="2303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8141" name="Text Box 16"/>
          <p:cNvSpPr txBox="1">
            <a:spLocks noChangeArrowheads="1"/>
          </p:cNvSpPr>
          <p:nvPr/>
        </p:nvSpPr>
        <p:spPr bwMode="auto">
          <a:xfrm>
            <a:off x="6443663" y="2205038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4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</a:p>
        </p:txBody>
      </p:sp>
      <p:sp>
        <p:nvSpPr>
          <p:cNvPr id="48142" name="Rectangle 17"/>
          <p:cNvSpPr>
            <a:spLocks noChangeArrowheads="1"/>
          </p:cNvSpPr>
          <p:nvPr/>
        </p:nvSpPr>
        <p:spPr bwMode="auto">
          <a:xfrm>
            <a:off x="2843213" y="1700213"/>
            <a:ext cx="1368425" cy="647700"/>
          </a:xfrm>
          <a:prstGeom prst="rect">
            <a:avLst/>
          </a:prstGeom>
          <a:solidFill>
            <a:srgbClr val="F2B6C0">
              <a:alpha val="23137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8143" name="Text Box 18"/>
          <p:cNvSpPr txBox="1">
            <a:spLocks noChangeArrowheads="1"/>
          </p:cNvSpPr>
          <p:nvPr/>
        </p:nvSpPr>
        <p:spPr bwMode="auto">
          <a:xfrm>
            <a:off x="1331913" y="1989138"/>
            <a:ext cx="1439862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Epimerasa</a:t>
            </a:r>
          </a:p>
        </p:txBody>
      </p:sp>
      <p:sp>
        <p:nvSpPr>
          <p:cNvPr id="48144" name="Line 19"/>
          <p:cNvSpPr>
            <a:spLocks noChangeShapeType="1"/>
          </p:cNvSpPr>
          <p:nvPr/>
        </p:nvSpPr>
        <p:spPr bwMode="auto">
          <a:xfrm>
            <a:off x="6372225" y="3068638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/>
              <a:t>REACCIONES DE LA FASE                     NO OXIDATIVA</a:t>
            </a:r>
            <a:endParaRPr lang="es-AR" dirty="0"/>
          </a:p>
        </p:txBody>
      </p:sp>
      <p:sp>
        <p:nvSpPr>
          <p:cNvPr id="3" name="2 CuadroTexto"/>
          <p:cNvSpPr txBox="1"/>
          <p:nvPr/>
        </p:nvSpPr>
        <p:spPr>
          <a:xfrm>
            <a:off x="7020272" y="2555768"/>
            <a:ext cx="95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rgbClr val="00B050"/>
                </a:solidFill>
              </a:rPr>
              <a:t>PPT</a:t>
            </a:r>
            <a:endParaRPr lang="es-A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0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553" t="11163" r="1097" b="17886"/>
          <a:stretch>
            <a:fillRect/>
          </a:stretch>
        </p:blipFill>
        <p:spPr bwMode="auto">
          <a:xfrm>
            <a:off x="5075238" y="404813"/>
            <a:ext cx="4068762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260" t="30284" r="30098" b="16440"/>
          <a:stretch>
            <a:fillRect/>
          </a:stretch>
        </p:blipFill>
        <p:spPr bwMode="auto">
          <a:xfrm>
            <a:off x="250825" y="620713"/>
            <a:ext cx="187325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2339975" y="29241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Sedoheptulosa-7P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0" y="6092825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7235825" y="2781300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59" name="Line 10"/>
          <p:cNvSpPr>
            <a:spLocks noChangeShapeType="1"/>
          </p:cNvSpPr>
          <p:nvPr/>
        </p:nvSpPr>
        <p:spPr bwMode="auto">
          <a:xfrm>
            <a:off x="3851275" y="18446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pic>
        <p:nvPicPr>
          <p:cNvPr id="49160" name="Picture 14"/>
          <p:cNvPicPr>
            <a:picLocks noChangeAspect="1" noChangeArrowheads="1"/>
          </p:cNvPicPr>
          <p:nvPr/>
        </p:nvPicPr>
        <p:blipFill>
          <a:blip r:embed="rId2">
            <a:lum bright="-24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606" b="13969"/>
          <a:stretch>
            <a:fillRect/>
          </a:stretch>
        </p:blipFill>
        <p:spPr bwMode="auto">
          <a:xfrm>
            <a:off x="1979613" y="404813"/>
            <a:ext cx="21050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Text Box 11"/>
          <p:cNvSpPr txBox="1">
            <a:spLocks noChangeArrowheads="1"/>
          </p:cNvSpPr>
          <p:nvPr/>
        </p:nvSpPr>
        <p:spPr bwMode="auto">
          <a:xfrm>
            <a:off x="3563938" y="1196975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Transaldolasa</a:t>
            </a:r>
          </a:p>
        </p:txBody>
      </p:sp>
      <p:sp>
        <p:nvSpPr>
          <p:cNvPr id="49162" name="Rectangle 13"/>
          <p:cNvSpPr>
            <a:spLocks noChangeArrowheads="1"/>
          </p:cNvSpPr>
          <p:nvPr/>
        </p:nvSpPr>
        <p:spPr bwMode="auto">
          <a:xfrm>
            <a:off x="2268538" y="260350"/>
            <a:ext cx="1368425" cy="1223963"/>
          </a:xfrm>
          <a:prstGeom prst="rect">
            <a:avLst/>
          </a:prstGeom>
          <a:solidFill>
            <a:srgbClr val="DDDDDD">
              <a:alpha val="30196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49163" name="Text Box 6"/>
          <p:cNvSpPr txBox="1">
            <a:spLocks noChangeArrowheads="1"/>
          </p:cNvSpPr>
          <p:nvPr/>
        </p:nvSpPr>
        <p:spPr bwMode="auto">
          <a:xfrm>
            <a:off x="0" y="270827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</a:p>
        </p:txBody>
      </p:sp>
      <p:pic>
        <p:nvPicPr>
          <p:cNvPr id="49164" name="Picture 16"/>
          <p:cNvPicPr>
            <a:picLocks noChangeAspect="1" noChangeArrowheads="1"/>
          </p:cNvPicPr>
          <p:nvPr/>
        </p:nvPicPr>
        <p:blipFill>
          <a:blip r:embed="rId4">
            <a:lum bright="-24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553" r="21942" b="17886"/>
          <a:stretch>
            <a:fillRect/>
          </a:stretch>
        </p:blipFill>
        <p:spPr bwMode="auto">
          <a:xfrm>
            <a:off x="0" y="3429000"/>
            <a:ext cx="20177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5" name="Picture 18"/>
          <p:cNvPicPr>
            <a:picLocks noChangeAspect="1" noChangeArrowheads="1"/>
          </p:cNvPicPr>
          <p:nvPr/>
        </p:nvPicPr>
        <p:blipFill>
          <a:blip r:embed="rId5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635"/>
          <a:stretch>
            <a:fillRect/>
          </a:stretch>
        </p:blipFill>
        <p:spPr bwMode="auto">
          <a:xfrm>
            <a:off x="1979613" y="4005263"/>
            <a:ext cx="190341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6" name="Text Box 19"/>
          <p:cNvSpPr txBox="1">
            <a:spLocks noChangeArrowheads="1"/>
          </p:cNvSpPr>
          <p:nvPr/>
        </p:nvSpPr>
        <p:spPr bwMode="auto">
          <a:xfrm>
            <a:off x="5076825" y="2852738"/>
            <a:ext cx="16557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Eritrosa-4-P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67" name="Text Box 20"/>
          <p:cNvSpPr txBox="1">
            <a:spLocks noChangeArrowheads="1"/>
          </p:cNvSpPr>
          <p:nvPr/>
        </p:nvSpPr>
        <p:spPr bwMode="auto">
          <a:xfrm>
            <a:off x="1979613" y="6092825"/>
            <a:ext cx="1800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Xilulosa-5-P</a:t>
            </a:r>
          </a:p>
        </p:txBody>
      </p:sp>
      <p:pic>
        <p:nvPicPr>
          <p:cNvPr id="49168" name="Picture 21"/>
          <p:cNvPicPr>
            <a:picLocks noChangeAspect="1" noChangeArrowheads="1"/>
          </p:cNvPicPr>
          <p:nvPr/>
        </p:nvPicPr>
        <p:blipFill>
          <a:blip r:embed="rId6">
            <a:lum bright="-24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445" b="19891"/>
          <a:stretch>
            <a:fillRect/>
          </a:stretch>
        </p:blipFill>
        <p:spPr bwMode="auto">
          <a:xfrm>
            <a:off x="7096125" y="3573463"/>
            <a:ext cx="20478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9" name="Text Box 22"/>
          <p:cNvSpPr txBox="1">
            <a:spLocks noChangeArrowheads="1"/>
          </p:cNvSpPr>
          <p:nvPr/>
        </p:nvSpPr>
        <p:spPr bwMode="auto">
          <a:xfrm>
            <a:off x="3276600" y="4868863"/>
            <a:ext cx="2016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000" b="1" i="1">
                <a:solidFill>
                  <a:srgbClr val="F74027"/>
                </a:solidFill>
                <a:latin typeface="Times New Roman" pitchFamily="18" charset="0"/>
              </a:rPr>
              <a:t>Transcetolasa</a:t>
            </a:r>
            <a:endParaRPr lang="es-ES_tradnl" altLang="es-AR" sz="2000">
              <a:latin typeface="Times New Roman" pitchFamily="18" charset="0"/>
            </a:endParaRPr>
          </a:p>
        </p:txBody>
      </p:sp>
      <p:sp>
        <p:nvSpPr>
          <p:cNvPr id="49170" name="Text Box 23"/>
          <p:cNvSpPr txBox="1">
            <a:spLocks noChangeArrowheads="1"/>
          </p:cNvSpPr>
          <p:nvPr/>
        </p:nvSpPr>
        <p:spPr bwMode="auto">
          <a:xfrm>
            <a:off x="4787900" y="5876925"/>
            <a:ext cx="24479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Gliceraldehído 3-P</a:t>
            </a:r>
            <a:endParaRPr lang="es-ES_tradnl" altLang="es-AR" sz="2400">
              <a:latin typeface="Times New Roman" pitchFamily="18" charset="0"/>
            </a:endParaRPr>
          </a:p>
        </p:txBody>
      </p:sp>
      <p:pic>
        <p:nvPicPr>
          <p:cNvPr id="49171" name="Picture 24"/>
          <p:cNvPicPr>
            <a:picLocks noChangeAspect="1" noChangeArrowheads="1"/>
          </p:cNvPicPr>
          <p:nvPr/>
        </p:nvPicPr>
        <p:blipFill>
          <a:blip r:embed="rId3">
            <a:lum bright="-24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242" t="32790" r="32703" b="16440"/>
          <a:stretch>
            <a:fillRect/>
          </a:stretch>
        </p:blipFill>
        <p:spPr bwMode="auto">
          <a:xfrm>
            <a:off x="5167313" y="3860800"/>
            <a:ext cx="1709737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2" name="Text Box 25"/>
          <p:cNvSpPr txBox="1">
            <a:spLocks noChangeArrowheads="1"/>
          </p:cNvSpPr>
          <p:nvPr/>
        </p:nvSpPr>
        <p:spPr bwMode="auto">
          <a:xfrm>
            <a:off x="7235825" y="6021388"/>
            <a:ext cx="17287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000">
                <a:solidFill>
                  <a:srgbClr val="0000FF"/>
                </a:solidFill>
              </a:rPr>
              <a:t>Fructosa-6-P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3" name="Text Box 26"/>
          <p:cNvSpPr txBox="1">
            <a:spLocks noChangeArrowheads="1"/>
          </p:cNvSpPr>
          <p:nvPr/>
        </p:nvSpPr>
        <p:spPr bwMode="auto">
          <a:xfrm>
            <a:off x="147637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</a:p>
        </p:txBody>
      </p:sp>
      <p:sp>
        <p:nvSpPr>
          <p:cNvPr id="49174" name="Text Box 27"/>
          <p:cNvSpPr txBox="1">
            <a:spLocks noChangeArrowheads="1"/>
          </p:cNvSpPr>
          <p:nvPr/>
        </p:nvSpPr>
        <p:spPr bwMode="auto">
          <a:xfrm>
            <a:off x="6588125" y="45815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s-ES_tradnl" altLang="es-AR" sz="2800" b="1">
                <a:latin typeface="Times New Roman" pitchFamily="18" charset="0"/>
              </a:rPr>
              <a:t>+</a:t>
            </a:r>
            <a:endParaRPr lang="es-ES_tradnl" altLang="es-AR" sz="2400">
              <a:latin typeface="Times New Roman" pitchFamily="18" charset="0"/>
            </a:endParaRPr>
          </a:p>
        </p:txBody>
      </p:sp>
      <p:sp>
        <p:nvSpPr>
          <p:cNvPr id="49175" name="Line 28"/>
          <p:cNvSpPr>
            <a:spLocks noChangeShapeType="1"/>
          </p:cNvSpPr>
          <p:nvPr/>
        </p:nvSpPr>
        <p:spPr bwMode="auto">
          <a:xfrm>
            <a:off x="3708400" y="53006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6" name="Line 29"/>
          <p:cNvSpPr>
            <a:spLocks noChangeShapeType="1"/>
          </p:cNvSpPr>
          <p:nvPr/>
        </p:nvSpPr>
        <p:spPr bwMode="auto">
          <a:xfrm>
            <a:off x="3924300" y="2060575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7" name="Line 30"/>
          <p:cNvSpPr>
            <a:spLocks noChangeShapeType="1"/>
          </p:cNvSpPr>
          <p:nvPr/>
        </p:nvSpPr>
        <p:spPr bwMode="auto">
          <a:xfrm>
            <a:off x="3708400" y="5516563"/>
            <a:ext cx="1296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9178" name="Rectangle 31"/>
          <p:cNvSpPr>
            <a:spLocks noChangeArrowheads="1"/>
          </p:cNvSpPr>
          <p:nvPr/>
        </p:nvSpPr>
        <p:spPr bwMode="auto">
          <a:xfrm>
            <a:off x="2195513" y="3860800"/>
            <a:ext cx="1296987" cy="936625"/>
          </a:xfrm>
          <a:prstGeom prst="rect">
            <a:avLst/>
          </a:prstGeom>
          <a:solidFill>
            <a:srgbClr val="DDDDDD">
              <a:alpha val="27843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4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69900" y="1917700"/>
            <a:ext cx="8532813" cy="1778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FASE OXIDATIVA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Glucosa-6-P                                                                          D-Ribosa-5-P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124075" y="3068638"/>
            <a:ext cx="4333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>
            <a:off x="5148263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3563938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6659563" y="3068638"/>
            <a:ext cx="433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186" name="Oval 10"/>
          <p:cNvSpPr>
            <a:spLocks noChangeArrowheads="1"/>
          </p:cNvSpPr>
          <p:nvPr/>
        </p:nvSpPr>
        <p:spPr bwMode="auto">
          <a:xfrm>
            <a:off x="2197100" y="2422525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/>
              <a:t>E1</a:t>
            </a:r>
          </a:p>
        </p:txBody>
      </p:sp>
      <p:sp>
        <p:nvSpPr>
          <p:cNvPr id="50187" name="Oval 11"/>
          <p:cNvSpPr>
            <a:spLocks noChangeArrowheads="1"/>
          </p:cNvSpPr>
          <p:nvPr/>
        </p:nvSpPr>
        <p:spPr bwMode="auto">
          <a:xfrm>
            <a:off x="3494088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/>
              <a:t>E2</a:t>
            </a:r>
          </a:p>
        </p:txBody>
      </p: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5221288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 b="1"/>
              <a:t>E3</a:t>
            </a:r>
          </a:p>
        </p:txBody>
      </p:sp>
      <p:sp>
        <p:nvSpPr>
          <p:cNvPr id="50189" name="Oval 13"/>
          <p:cNvSpPr>
            <a:spLocks noChangeArrowheads="1"/>
          </p:cNvSpPr>
          <p:nvPr/>
        </p:nvSpPr>
        <p:spPr bwMode="auto">
          <a:xfrm>
            <a:off x="6661150" y="2493963"/>
            <a:ext cx="428625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1800"/>
              <a:t>E4</a:t>
            </a: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 rot="1500000">
            <a:off x="1979613" y="3213100"/>
            <a:ext cx="1162050" cy="3667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NADPH</a:t>
            </a: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 rot="1680000">
            <a:off x="5075238" y="3349625"/>
            <a:ext cx="1162050" cy="366713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NADPH</a:t>
            </a: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612775" y="4510088"/>
            <a:ext cx="8208963" cy="1778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FASE NO OXIDATIVA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Ribosa-5-P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000" b="1"/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000" b="1"/>
              <a:t>Xilulosa-5-fosfato</a:t>
            </a:r>
          </a:p>
        </p:txBody>
      </p:sp>
      <p:grpSp>
        <p:nvGrpSpPr>
          <p:cNvPr id="50193" name="Group 19"/>
          <p:cNvGrpSpPr>
            <a:grpSpLocks/>
          </p:cNvGrpSpPr>
          <p:nvPr/>
        </p:nvGrpSpPr>
        <p:grpSpPr bwMode="auto">
          <a:xfrm>
            <a:off x="2268538" y="5300663"/>
            <a:ext cx="849312" cy="433387"/>
            <a:chOff x="1429" y="3339"/>
            <a:chExt cx="535" cy="273"/>
          </a:xfrm>
        </p:grpSpPr>
        <p:sp>
          <p:nvSpPr>
            <p:cNvPr id="50220" name="Freeform 17"/>
            <p:cNvSpPr>
              <a:spLocks/>
            </p:cNvSpPr>
            <p:nvPr/>
          </p:nvSpPr>
          <p:spPr bwMode="auto">
            <a:xfrm>
              <a:off x="1429" y="3339"/>
              <a:ext cx="489" cy="137"/>
            </a:xfrm>
            <a:custGeom>
              <a:avLst/>
              <a:gdLst>
                <a:gd name="T0" fmla="*/ 1 w 489"/>
                <a:gd name="T1" fmla="*/ 14 h 137"/>
                <a:gd name="T2" fmla="*/ 8 w 489"/>
                <a:gd name="T3" fmla="*/ 40 h 137"/>
                <a:gd name="T4" fmla="*/ 21 w 489"/>
                <a:gd name="T5" fmla="*/ 65 h 137"/>
                <a:gd name="T6" fmla="*/ 40 w 489"/>
                <a:gd name="T7" fmla="*/ 86 h 137"/>
                <a:gd name="T8" fmla="*/ 51 w 489"/>
                <a:gd name="T9" fmla="*/ 96 h 137"/>
                <a:gd name="T10" fmla="*/ 63 w 489"/>
                <a:gd name="T11" fmla="*/ 105 h 137"/>
                <a:gd name="T12" fmla="*/ 77 w 489"/>
                <a:gd name="T13" fmla="*/ 113 h 137"/>
                <a:gd name="T14" fmla="*/ 91 w 489"/>
                <a:gd name="T15" fmla="*/ 119 h 137"/>
                <a:gd name="T16" fmla="*/ 106 w 489"/>
                <a:gd name="T17" fmla="*/ 125 h 137"/>
                <a:gd name="T18" fmla="*/ 122 w 489"/>
                <a:gd name="T19" fmla="*/ 130 h 137"/>
                <a:gd name="T20" fmla="*/ 138 w 489"/>
                <a:gd name="T21" fmla="*/ 133 h 137"/>
                <a:gd name="T22" fmla="*/ 156 w 489"/>
                <a:gd name="T23" fmla="*/ 135 h 137"/>
                <a:gd name="T24" fmla="*/ 174 w 489"/>
                <a:gd name="T25" fmla="*/ 136 h 137"/>
                <a:gd name="T26" fmla="*/ 288 w 489"/>
                <a:gd name="T27" fmla="*/ 135 h 137"/>
                <a:gd name="T28" fmla="*/ 315 w 489"/>
                <a:gd name="T29" fmla="*/ 132 h 137"/>
                <a:gd name="T30" fmla="*/ 340 w 489"/>
                <a:gd name="T31" fmla="*/ 126 h 137"/>
                <a:gd name="T32" fmla="*/ 364 w 489"/>
                <a:gd name="T33" fmla="*/ 117 h 137"/>
                <a:gd name="T34" fmla="*/ 385 w 489"/>
                <a:gd name="T35" fmla="*/ 105 h 137"/>
                <a:gd name="T36" fmla="*/ 405 w 489"/>
                <a:gd name="T37" fmla="*/ 91 h 137"/>
                <a:gd name="T38" fmla="*/ 420 w 489"/>
                <a:gd name="T39" fmla="*/ 74 h 137"/>
                <a:gd name="T40" fmla="*/ 433 w 489"/>
                <a:gd name="T41" fmla="*/ 55 h 137"/>
                <a:gd name="T42" fmla="*/ 488 w 489"/>
                <a:gd name="T43" fmla="*/ 45 h 137"/>
                <a:gd name="T44" fmla="*/ 289 w 489"/>
                <a:gd name="T45" fmla="*/ 45 h 137"/>
                <a:gd name="T46" fmla="*/ 335 w 489"/>
                <a:gd name="T47" fmla="*/ 53 h 137"/>
                <a:gd name="T48" fmla="*/ 325 w 489"/>
                <a:gd name="T49" fmla="*/ 67 h 137"/>
                <a:gd name="T50" fmla="*/ 315 w 489"/>
                <a:gd name="T51" fmla="*/ 80 h 137"/>
                <a:gd name="T52" fmla="*/ 301 w 489"/>
                <a:gd name="T53" fmla="*/ 93 h 137"/>
                <a:gd name="T54" fmla="*/ 286 w 489"/>
                <a:gd name="T55" fmla="*/ 104 h 137"/>
                <a:gd name="T56" fmla="*/ 270 w 489"/>
                <a:gd name="T57" fmla="*/ 113 h 137"/>
                <a:gd name="T58" fmla="*/ 253 w 489"/>
                <a:gd name="T59" fmla="*/ 121 h 137"/>
                <a:gd name="T60" fmla="*/ 234 w 489"/>
                <a:gd name="T61" fmla="*/ 128 h 137"/>
                <a:gd name="T62" fmla="*/ 210 w 489"/>
                <a:gd name="T63" fmla="*/ 126 h 137"/>
                <a:gd name="T64" fmla="*/ 185 w 489"/>
                <a:gd name="T65" fmla="*/ 117 h 137"/>
                <a:gd name="T66" fmla="*/ 163 w 489"/>
                <a:gd name="T67" fmla="*/ 105 h 137"/>
                <a:gd name="T68" fmla="*/ 143 w 489"/>
                <a:gd name="T69" fmla="*/ 89 h 137"/>
                <a:gd name="T70" fmla="*/ 127 w 489"/>
                <a:gd name="T71" fmla="*/ 72 h 137"/>
                <a:gd name="T72" fmla="*/ 114 w 489"/>
                <a:gd name="T73" fmla="*/ 53 h 137"/>
                <a:gd name="T74" fmla="*/ 106 w 489"/>
                <a:gd name="T75" fmla="*/ 33 h 137"/>
                <a:gd name="T76" fmla="*/ 101 w 489"/>
                <a:gd name="T77" fmla="*/ 11 h 137"/>
                <a:gd name="T78" fmla="*/ 0 w 489"/>
                <a:gd name="T79" fmla="*/ 0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89"/>
                <a:gd name="T121" fmla="*/ 0 h 137"/>
                <a:gd name="T122" fmla="*/ 489 w 489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89" h="137">
                  <a:moveTo>
                    <a:pt x="0" y="0"/>
                  </a:moveTo>
                  <a:lnTo>
                    <a:pt x="1" y="14"/>
                  </a:lnTo>
                  <a:lnTo>
                    <a:pt x="4" y="27"/>
                  </a:lnTo>
                  <a:lnTo>
                    <a:pt x="8" y="40"/>
                  </a:lnTo>
                  <a:lnTo>
                    <a:pt x="14" y="53"/>
                  </a:lnTo>
                  <a:lnTo>
                    <a:pt x="21" y="65"/>
                  </a:lnTo>
                  <a:lnTo>
                    <a:pt x="30" y="76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6"/>
                  </a:lnTo>
                  <a:lnTo>
                    <a:pt x="57" y="101"/>
                  </a:lnTo>
                  <a:lnTo>
                    <a:pt x="63" y="105"/>
                  </a:lnTo>
                  <a:lnTo>
                    <a:pt x="70" y="109"/>
                  </a:lnTo>
                  <a:lnTo>
                    <a:pt x="77" y="113"/>
                  </a:lnTo>
                  <a:lnTo>
                    <a:pt x="84" y="116"/>
                  </a:lnTo>
                  <a:lnTo>
                    <a:pt x="91" y="119"/>
                  </a:lnTo>
                  <a:lnTo>
                    <a:pt x="99" y="123"/>
                  </a:lnTo>
                  <a:lnTo>
                    <a:pt x="106" y="125"/>
                  </a:lnTo>
                  <a:lnTo>
                    <a:pt x="114" y="128"/>
                  </a:lnTo>
                  <a:lnTo>
                    <a:pt x="122" y="130"/>
                  </a:lnTo>
                  <a:lnTo>
                    <a:pt x="131" y="132"/>
                  </a:lnTo>
                  <a:lnTo>
                    <a:pt x="138" y="133"/>
                  </a:lnTo>
                  <a:lnTo>
                    <a:pt x="147" y="134"/>
                  </a:lnTo>
                  <a:lnTo>
                    <a:pt x="156" y="135"/>
                  </a:lnTo>
                  <a:lnTo>
                    <a:pt x="165" y="136"/>
                  </a:lnTo>
                  <a:lnTo>
                    <a:pt x="174" y="136"/>
                  </a:lnTo>
                  <a:lnTo>
                    <a:pt x="274" y="136"/>
                  </a:lnTo>
                  <a:lnTo>
                    <a:pt x="288" y="135"/>
                  </a:lnTo>
                  <a:lnTo>
                    <a:pt x="301" y="134"/>
                  </a:lnTo>
                  <a:lnTo>
                    <a:pt x="315" y="132"/>
                  </a:lnTo>
                  <a:lnTo>
                    <a:pt x="328" y="129"/>
                  </a:lnTo>
                  <a:lnTo>
                    <a:pt x="340" y="126"/>
                  </a:lnTo>
                  <a:lnTo>
                    <a:pt x="352" y="122"/>
                  </a:lnTo>
                  <a:lnTo>
                    <a:pt x="364" y="117"/>
                  </a:lnTo>
                  <a:lnTo>
                    <a:pt x="375" y="111"/>
                  </a:lnTo>
                  <a:lnTo>
                    <a:pt x="385" y="105"/>
                  </a:lnTo>
                  <a:lnTo>
                    <a:pt x="395" y="98"/>
                  </a:lnTo>
                  <a:lnTo>
                    <a:pt x="405" y="91"/>
                  </a:lnTo>
                  <a:lnTo>
                    <a:pt x="413" y="82"/>
                  </a:lnTo>
                  <a:lnTo>
                    <a:pt x="420" y="74"/>
                  </a:lnTo>
                  <a:lnTo>
                    <a:pt x="427" y="65"/>
                  </a:lnTo>
                  <a:lnTo>
                    <a:pt x="433" y="55"/>
                  </a:lnTo>
                  <a:lnTo>
                    <a:pt x="438" y="45"/>
                  </a:lnTo>
                  <a:lnTo>
                    <a:pt x="488" y="45"/>
                  </a:lnTo>
                  <a:lnTo>
                    <a:pt x="398" y="0"/>
                  </a:lnTo>
                  <a:lnTo>
                    <a:pt x="289" y="45"/>
                  </a:lnTo>
                  <a:lnTo>
                    <a:pt x="339" y="45"/>
                  </a:lnTo>
                  <a:lnTo>
                    <a:pt x="335" y="53"/>
                  </a:lnTo>
                  <a:lnTo>
                    <a:pt x="331" y="60"/>
                  </a:lnTo>
                  <a:lnTo>
                    <a:pt x="325" y="67"/>
                  </a:lnTo>
                  <a:lnTo>
                    <a:pt x="321" y="74"/>
                  </a:lnTo>
                  <a:lnTo>
                    <a:pt x="315" y="80"/>
                  </a:lnTo>
                  <a:lnTo>
                    <a:pt x="308" y="87"/>
                  </a:lnTo>
                  <a:lnTo>
                    <a:pt x="301" y="93"/>
                  </a:lnTo>
                  <a:lnTo>
                    <a:pt x="294" y="98"/>
                  </a:lnTo>
                  <a:lnTo>
                    <a:pt x="286" y="104"/>
                  </a:lnTo>
                  <a:lnTo>
                    <a:pt x="279" y="109"/>
                  </a:lnTo>
                  <a:lnTo>
                    <a:pt x="270" y="113"/>
                  </a:lnTo>
                  <a:lnTo>
                    <a:pt x="261" y="117"/>
                  </a:lnTo>
                  <a:lnTo>
                    <a:pt x="253" y="121"/>
                  </a:lnTo>
                  <a:lnTo>
                    <a:pt x="243" y="125"/>
                  </a:lnTo>
                  <a:lnTo>
                    <a:pt x="234" y="128"/>
                  </a:lnTo>
                  <a:lnTo>
                    <a:pt x="224" y="130"/>
                  </a:lnTo>
                  <a:lnTo>
                    <a:pt x="210" y="126"/>
                  </a:lnTo>
                  <a:lnTo>
                    <a:pt x="197" y="122"/>
                  </a:lnTo>
                  <a:lnTo>
                    <a:pt x="185" y="117"/>
                  </a:lnTo>
                  <a:lnTo>
                    <a:pt x="174" y="111"/>
                  </a:lnTo>
                  <a:lnTo>
                    <a:pt x="163" y="105"/>
                  </a:lnTo>
                  <a:lnTo>
                    <a:pt x="153" y="97"/>
                  </a:lnTo>
                  <a:lnTo>
                    <a:pt x="143" y="89"/>
                  </a:lnTo>
                  <a:lnTo>
                    <a:pt x="135" y="81"/>
                  </a:lnTo>
                  <a:lnTo>
                    <a:pt x="127" y="72"/>
                  </a:lnTo>
                  <a:lnTo>
                    <a:pt x="120" y="63"/>
                  </a:lnTo>
                  <a:lnTo>
                    <a:pt x="114" y="53"/>
                  </a:lnTo>
                  <a:lnTo>
                    <a:pt x="110" y="43"/>
                  </a:lnTo>
                  <a:lnTo>
                    <a:pt x="106" y="33"/>
                  </a:lnTo>
                  <a:lnTo>
                    <a:pt x="102" y="22"/>
                  </a:lnTo>
                  <a:lnTo>
                    <a:pt x="101" y="11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0221" name="Freeform 18"/>
            <p:cNvSpPr>
              <a:spLocks/>
            </p:cNvSpPr>
            <p:nvPr/>
          </p:nvSpPr>
          <p:spPr bwMode="auto">
            <a:xfrm>
              <a:off x="1474" y="3475"/>
              <a:ext cx="490" cy="137"/>
            </a:xfrm>
            <a:custGeom>
              <a:avLst/>
              <a:gdLst>
                <a:gd name="T0" fmla="*/ 1 w 490"/>
                <a:gd name="T1" fmla="*/ 122 h 137"/>
                <a:gd name="T2" fmla="*/ 8 w 490"/>
                <a:gd name="T3" fmla="*/ 96 h 137"/>
                <a:gd name="T4" fmla="*/ 21 w 490"/>
                <a:gd name="T5" fmla="*/ 71 h 137"/>
                <a:gd name="T6" fmla="*/ 40 w 490"/>
                <a:gd name="T7" fmla="*/ 50 h 137"/>
                <a:gd name="T8" fmla="*/ 51 w 490"/>
                <a:gd name="T9" fmla="*/ 40 h 137"/>
                <a:gd name="T10" fmla="*/ 64 w 490"/>
                <a:gd name="T11" fmla="*/ 31 h 137"/>
                <a:gd name="T12" fmla="*/ 77 w 490"/>
                <a:gd name="T13" fmla="*/ 23 h 137"/>
                <a:gd name="T14" fmla="*/ 91 w 490"/>
                <a:gd name="T15" fmla="*/ 16 h 137"/>
                <a:gd name="T16" fmla="*/ 107 w 490"/>
                <a:gd name="T17" fmla="*/ 11 h 137"/>
                <a:gd name="T18" fmla="*/ 122 w 490"/>
                <a:gd name="T19" fmla="*/ 6 h 137"/>
                <a:gd name="T20" fmla="*/ 140 w 490"/>
                <a:gd name="T21" fmla="*/ 3 h 137"/>
                <a:gd name="T22" fmla="*/ 157 w 490"/>
                <a:gd name="T23" fmla="*/ 1 h 137"/>
                <a:gd name="T24" fmla="*/ 175 w 490"/>
                <a:gd name="T25" fmla="*/ 0 h 137"/>
                <a:gd name="T26" fmla="*/ 288 w 490"/>
                <a:gd name="T27" fmla="*/ 0 h 137"/>
                <a:gd name="T28" fmla="*/ 314 w 490"/>
                <a:gd name="T29" fmla="*/ 4 h 137"/>
                <a:gd name="T30" fmla="*/ 340 w 490"/>
                <a:gd name="T31" fmla="*/ 10 h 137"/>
                <a:gd name="T32" fmla="*/ 364 w 490"/>
                <a:gd name="T33" fmla="*/ 19 h 137"/>
                <a:gd name="T34" fmla="*/ 386 w 490"/>
                <a:gd name="T35" fmla="*/ 31 h 137"/>
                <a:gd name="T36" fmla="*/ 405 w 490"/>
                <a:gd name="T37" fmla="*/ 46 h 137"/>
                <a:gd name="T38" fmla="*/ 421 w 490"/>
                <a:gd name="T39" fmla="*/ 62 h 137"/>
                <a:gd name="T40" fmla="*/ 434 w 490"/>
                <a:gd name="T41" fmla="*/ 81 h 137"/>
                <a:gd name="T42" fmla="*/ 489 w 490"/>
                <a:gd name="T43" fmla="*/ 91 h 137"/>
                <a:gd name="T44" fmla="*/ 289 w 490"/>
                <a:gd name="T45" fmla="*/ 91 h 137"/>
                <a:gd name="T46" fmla="*/ 335 w 490"/>
                <a:gd name="T47" fmla="*/ 83 h 137"/>
                <a:gd name="T48" fmla="*/ 326 w 490"/>
                <a:gd name="T49" fmla="*/ 69 h 137"/>
                <a:gd name="T50" fmla="*/ 315 w 490"/>
                <a:gd name="T51" fmla="*/ 55 h 137"/>
                <a:gd name="T52" fmla="*/ 302 w 490"/>
                <a:gd name="T53" fmla="*/ 43 h 137"/>
                <a:gd name="T54" fmla="*/ 288 w 490"/>
                <a:gd name="T55" fmla="*/ 32 h 137"/>
                <a:gd name="T56" fmla="*/ 271 w 490"/>
                <a:gd name="T57" fmla="*/ 23 h 137"/>
                <a:gd name="T58" fmla="*/ 254 w 490"/>
                <a:gd name="T59" fmla="*/ 15 h 137"/>
                <a:gd name="T60" fmla="*/ 235 w 490"/>
                <a:gd name="T61" fmla="*/ 8 h 137"/>
                <a:gd name="T62" fmla="*/ 212 w 490"/>
                <a:gd name="T63" fmla="*/ 10 h 137"/>
                <a:gd name="T64" fmla="*/ 186 w 490"/>
                <a:gd name="T65" fmla="*/ 19 h 137"/>
                <a:gd name="T66" fmla="*/ 164 w 490"/>
                <a:gd name="T67" fmla="*/ 32 h 137"/>
                <a:gd name="T68" fmla="*/ 143 w 490"/>
                <a:gd name="T69" fmla="*/ 46 h 137"/>
                <a:gd name="T70" fmla="*/ 127 w 490"/>
                <a:gd name="T71" fmla="*/ 64 h 137"/>
                <a:gd name="T72" fmla="*/ 114 w 490"/>
                <a:gd name="T73" fmla="*/ 83 h 137"/>
                <a:gd name="T74" fmla="*/ 106 w 490"/>
                <a:gd name="T75" fmla="*/ 103 h 137"/>
                <a:gd name="T76" fmla="*/ 101 w 490"/>
                <a:gd name="T77" fmla="*/ 125 h 137"/>
                <a:gd name="T78" fmla="*/ 0 w 490"/>
                <a:gd name="T79" fmla="*/ 136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0"/>
                <a:gd name="T121" fmla="*/ 0 h 137"/>
                <a:gd name="T122" fmla="*/ 490 w 490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0" h="137">
                  <a:moveTo>
                    <a:pt x="0" y="136"/>
                  </a:moveTo>
                  <a:lnTo>
                    <a:pt x="1" y="122"/>
                  </a:lnTo>
                  <a:lnTo>
                    <a:pt x="4" y="109"/>
                  </a:lnTo>
                  <a:lnTo>
                    <a:pt x="8" y="96"/>
                  </a:lnTo>
                  <a:lnTo>
                    <a:pt x="13" y="83"/>
                  </a:lnTo>
                  <a:lnTo>
                    <a:pt x="21" y="71"/>
                  </a:lnTo>
                  <a:lnTo>
                    <a:pt x="30" y="60"/>
                  </a:lnTo>
                  <a:lnTo>
                    <a:pt x="40" y="50"/>
                  </a:lnTo>
                  <a:lnTo>
                    <a:pt x="45" y="44"/>
                  </a:lnTo>
                  <a:lnTo>
                    <a:pt x="51" y="40"/>
                  </a:lnTo>
                  <a:lnTo>
                    <a:pt x="57" y="35"/>
                  </a:lnTo>
                  <a:lnTo>
                    <a:pt x="64" y="31"/>
                  </a:lnTo>
                  <a:lnTo>
                    <a:pt x="70" y="27"/>
                  </a:lnTo>
                  <a:lnTo>
                    <a:pt x="77" y="23"/>
                  </a:lnTo>
                  <a:lnTo>
                    <a:pt x="84" y="20"/>
                  </a:lnTo>
                  <a:lnTo>
                    <a:pt x="91" y="16"/>
                  </a:lnTo>
                  <a:lnTo>
                    <a:pt x="99" y="13"/>
                  </a:lnTo>
                  <a:lnTo>
                    <a:pt x="107" y="11"/>
                  </a:lnTo>
                  <a:lnTo>
                    <a:pt x="114" y="8"/>
                  </a:lnTo>
                  <a:lnTo>
                    <a:pt x="122" y="6"/>
                  </a:lnTo>
                  <a:lnTo>
                    <a:pt x="131" y="4"/>
                  </a:lnTo>
                  <a:lnTo>
                    <a:pt x="140" y="3"/>
                  </a:lnTo>
                  <a:lnTo>
                    <a:pt x="148" y="2"/>
                  </a:lnTo>
                  <a:lnTo>
                    <a:pt x="157" y="1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274" y="0"/>
                  </a:lnTo>
                  <a:lnTo>
                    <a:pt x="288" y="0"/>
                  </a:lnTo>
                  <a:lnTo>
                    <a:pt x="301" y="2"/>
                  </a:lnTo>
                  <a:lnTo>
                    <a:pt x="314" y="4"/>
                  </a:lnTo>
                  <a:lnTo>
                    <a:pt x="328" y="7"/>
                  </a:lnTo>
                  <a:lnTo>
                    <a:pt x="340" y="10"/>
                  </a:lnTo>
                  <a:lnTo>
                    <a:pt x="352" y="14"/>
                  </a:lnTo>
                  <a:lnTo>
                    <a:pt x="364" y="19"/>
                  </a:lnTo>
                  <a:lnTo>
                    <a:pt x="375" y="25"/>
                  </a:lnTo>
                  <a:lnTo>
                    <a:pt x="386" y="31"/>
                  </a:lnTo>
                  <a:lnTo>
                    <a:pt x="395" y="38"/>
                  </a:lnTo>
                  <a:lnTo>
                    <a:pt x="405" y="46"/>
                  </a:lnTo>
                  <a:lnTo>
                    <a:pt x="413" y="53"/>
                  </a:lnTo>
                  <a:lnTo>
                    <a:pt x="421" y="62"/>
                  </a:lnTo>
                  <a:lnTo>
                    <a:pt x="428" y="71"/>
                  </a:lnTo>
                  <a:lnTo>
                    <a:pt x="434" y="81"/>
                  </a:lnTo>
                  <a:lnTo>
                    <a:pt x="439" y="91"/>
                  </a:lnTo>
                  <a:lnTo>
                    <a:pt x="489" y="91"/>
                  </a:lnTo>
                  <a:lnTo>
                    <a:pt x="399" y="136"/>
                  </a:lnTo>
                  <a:lnTo>
                    <a:pt x="289" y="91"/>
                  </a:lnTo>
                  <a:lnTo>
                    <a:pt x="339" y="91"/>
                  </a:lnTo>
                  <a:lnTo>
                    <a:pt x="335" y="83"/>
                  </a:lnTo>
                  <a:lnTo>
                    <a:pt x="331" y="76"/>
                  </a:lnTo>
                  <a:lnTo>
                    <a:pt x="326" y="69"/>
                  </a:lnTo>
                  <a:lnTo>
                    <a:pt x="321" y="62"/>
                  </a:lnTo>
                  <a:lnTo>
                    <a:pt x="315" y="55"/>
                  </a:lnTo>
                  <a:lnTo>
                    <a:pt x="309" y="49"/>
                  </a:lnTo>
                  <a:lnTo>
                    <a:pt x="302" y="43"/>
                  </a:lnTo>
                  <a:lnTo>
                    <a:pt x="295" y="38"/>
                  </a:lnTo>
                  <a:lnTo>
                    <a:pt x="288" y="32"/>
                  </a:lnTo>
                  <a:lnTo>
                    <a:pt x="280" y="27"/>
                  </a:lnTo>
                  <a:lnTo>
                    <a:pt x="271" y="23"/>
                  </a:lnTo>
                  <a:lnTo>
                    <a:pt x="263" y="19"/>
                  </a:lnTo>
                  <a:lnTo>
                    <a:pt x="254" y="15"/>
                  </a:lnTo>
                  <a:lnTo>
                    <a:pt x="245" y="11"/>
                  </a:lnTo>
                  <a:lnTo>
                    <a:pt x="235" y="8"/>
                  </a:lnTo>
                  <a:lnTo>
                    <a:pt x="225" y="6"/>
                  </a:lnTo>
                  <a:lnTo>
                    <a:pt x="212" y="10"/>
                  </a:lnTo>
                  <a:lnTo>
                    <a:pt x="198" y="14"/>
                  </a:lnTo>
                  <a:lnTo>
                    <a:pt x="186" y="19"/>
                  </a:lnTo>
                  <a:lnTo>
                    <a:pt x="175" y="25"/>
                  </a:lnTo>
                  <a:lnTo>
                    <a:pt x="164" y="32"/>
                  </a:lnTo>
                  <a:lnTo>
                    <a:pt x="153" y="39"/>
                  </a:lnTo>
                  <a:lnTo>
                    <a:pt x="143" y="46"/>
                  </a:lnTo>
                  <a:lnTo>
                    <a:pt x="135" y="55"/>
                  </a:lnTo>
                  <a:lnTo>
                    <a:pt x="127" y="64"/>
                  </a:lnTo>
                  <a:lnTo>
                    <a:pt x="121" y="73"/>
                  </a:lnTo>
                  <a:lnTo>
                    <a:pt x="114" y="83"/>
                  </a:lnTo>
                  <a:lnTo>
                    <a:pt x="110" y="93"/>
                  </a:lnTo>
                  <a:lnTo>
                    <a:pt x="106" y="103"/>
                  </a:lnTo>
                  <a:lnTo>
                    <a:pt x="103" y="114"/>
                  </a:lnTo>
                  <a:lnTo>
                    <a:pt x="101" y="125"/>
                  </a:lnTo>
                  <a:lnTo>
                    <a:pt x="100" y="136"/>
                  </a:lnTo>
                  <a:lnTo>
                    <a:pt x="0" y="136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50194" name="Oval 20"/>
          <p:cNvSpPr>
            <a:spLocks noChangeArrowheads="1"/>
          </p:cNvSpPr>
          <p:nvPr/>
        </p:nvSpPr>
        <p:spPr bwMode="auto">
          <a:xfrm>
            <a:off x="2413000" y="4870450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TC</a:t>
            </a:r>
          </a:p>
        </p:txBody>
      </p:sp>
      <p:grpSp>
        <p:nvGrpSpPr>
          <p:cNvPr id="50195" name="Group 23"/>
          <p:cNvGrpSpPr>
            <a:grpSpLocks/>
          </p:cNvGrpSpPr>
          <p:nvPr/>
        </p:nvGrpSpPr>
        <p:grpSpPr bwMode="auto">
          <a:xfrm>
            <a:off x="3205163" y="5014913"/>
            <a:ext cx="860425" cy="1004887"/>
            <a:chOff x="2019" y="3159"/>
            <a:chExt cx="542" cy="633"/>
          </a:xfrm>
        </p:grpSpPr>
        <p:sp>
          <p:nvSpPr>
            <p:cNvPr id="50218" name="Rectangle 21"/>
            <p:cNvSpPr>
              <a:spLocks noChangeArrowheads="1"/>
            </p:cNvSpPr>
            <p:nvPr/>
          </p:nvSpPr>
          <p:spPr bwMode="auto">
            <a:xfrm>
              <a:off x="2019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SHP</a:t>
              </a:r>
            </a:p>
          </p:txBody>
        </p:sp>
        <p:sp>
          <p:nvSpPr>
            <p:cNvPr id="50219" name="Rectangle 22"/>
            <p:cNvSpPr>
              <a:spLocks noChangeArrowheads="1"/>
            </p:cNvSpPr>
            <p:nvPr/>
          </p:nvSpPr>
          <p:spPr bwMode="auto">
            <a:xfrm>
              <a:off x="2065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GAP</a:t>
              </a:r>
            </a:p>
          </p:txBody>
        </p:sp>
      </p:grpSp>
      <p:grpSp>
        <p:nvGrpSpPr>
          <p:cNvPr id="50196" name="Group 26"/>
          <p:cNvGrpSpPr>
            <a:grpSpLocks/>
          </p:cNvGrpSpPr>
          <p:nvPr/>
        </p:nvGrpSpPr>
        <p:grpSpPr bwMode="auto">
          <a:xfrm>
            <a:off x="4068763" y="5300663"/>
            <a:ext cx="849312" cy="433387"/>
            <a:chOff x="2563" y="3339"/>
            <a:chExt cx="535" cy="273"/>
          </a:xfrm>
        </p:grpSpPr>
        <p:sp>
          <p:nvSpPr>
            <p:cNvPr id="50216" name="Freeform 24"/>
            <p:cNvSpPr>
              <a:spLocks/>
            </p:cNvSpPr>
            <p:nvPr/>
          </p:nvSpPr>
          <p:spPr bwMode="auto">
            <a:xfrm>
              <a:off x="2563" y="3339"/>
              <a:ext cx="489" cy="137"/>
            </a:xfrm>
            <a:custGeom>
              <a:avLst/>
              <a:gdLst>
                <a:gd name="T0" fmla="*/ 1 w 489"/>
                <a:gd name="T1" fmla="*/ 14 h 137"/>
                <a:gd name="T2" fmla="*/ 8 w 489"/>
                <a:gd name="T3" fmla="*/ 40 h 137"/>
                <a:gd name="T4" fmla="*/ 21 w 489"/>
                <a:gd name="T5" fmla="*/ 65 h 137"/>
                <a:gd name="T6" fmla="*/ 40 w 489"/>
                <a:gd name="T7" fmla="*/ 86 h 137"/>
                <a:gd name="T8" fmla="*/ 51 w 489"/>
                <a:gd name="T9" fmla="*/ 96 h 137"/>
                <a:gd name="T10" fmla="*/ 63 w 489"/>
                <a:gd name="T11" fmla="*/ 105 h 137"/>
                <a:gd name="T12" fmla="*/ 77 w 489"/>
                <a:gd name="T13" fmla="*/ 113 h 137"/>
                <a:gd name="T14" fmla="*/ 91 w 489"/>
                <a:gd name="T15" fmla="*/ 119 h 137"/>
                <a:gd name="T16" fmla="*/ 106 w 489"/>
                <a:gd name="T17" fmla="*/ 125 h 137"/>
                <a:gd name="T18" fmla="*/ 122 w 489"/>
                <a:gd name="T19" fmla="*/ 130 h 137"/>
                <a:gd name="T20" fmla="*/ 138 w 489"/>
                <a:gd name="T21" fmla="*/ 133 h 137"/>
                <a:gd name="T22" fmla="*/ 156 w 489"/>
                <a:gd name="T23" fmla="*/ 135 h 137"/>
                <a:gd name="T24" fmla="*/ 174 w 489"/>
                <a:gd name="T25" fmla="*/ 136 h 137"/>
                <a:gd name="T26" fmla="*/ 288 w 489"/>
                <a:gd name="T27" fmla="*/ 135 h 137"/>
                <a:gd name="T28" fmla="*/ 315 w 489"/>
                <a:gd name="T29" fmla="*/ 132 h 137"/>
                <a:gd name="T30" fmla="*/ 340 w 489"/>
                <a:gd name="T31" fmla="*/ 126 h 137"/>
                <a:gd name="T32" fmla="*/ 364 w 489"/>
                <a:gd name="T33" fmla="*/ 117 h 137"/>
                <a:gd name="T34" fmla="*/ 385 w 489"/>
                <a:gd name="T35" fmla="*/ 105 h 137"/>
                <a:gd name="T36" fmla="*/ 405 w 489"/>
                <a:gd name="T37" fmla="*/ 91 h 137"/>
                <a:gd name="T38" fmla="*/ 420 w 489"/>
                <a:gd name="T39" fmla="*/ 74 h 137"/>
                <a:gd name="T40" fmla="*/ 433 w 489"/>
                <a:gd name="T41" fmla="*/ 55 h 137"/>
                <a:gd name="T42" fmla="*/ 488 w 489"/>
                <a:gd name="T43" fmla="*/ 45 h 137"/>
                <a:gd name="T44" fmla="*/ 289 w 489"/>
                <a:gd name="T45" fmla="*/ 45 h 137"/>
                <a:gd name="T46" fmla="*/ 335 w 489"/>
                <a:gd name="T47" fmla="*/ 53 h 137"/>
                <a:gd name="T48" fmla="*/ 325 w 489"/>
                <a:gd name="T49" fmla="*/ 67 h 137"/>
                <a:gd name="T50" fmla="*/ 315 w 489"/>
                <a:gd name="T51" fmla="*/ 80 h 137"/>
                <a:gd name="T52" fmla="*/ 301 w 489"/>
                <a:gd name="T53" fmla="*/ 93 h 137"/>
                <a:gd name="T54" fmla="*/ 286 w 489"/>
                <a:gd name="T55" fmla="*/ 104 h 137"/>
                <a:gd name="T56" fmla="*/ 270 w 489"/>
                <a:gd name="T57" fmla="*/ 113 h 137"/>
                <a:gd name="T58" fmla="*/ 253 w 489"/>
                <a:gd name="T59" fmla="*/ 121 h 137"/>
                <a:gd name="T60" fmla="*/ 234 w 489"/>
                <a:gd name="T61" fmla="*/ 128 h 137"/>
                <a:gd name="T62" fmla="*/ 210 w 489"/>
                <a:gd name="T63" fmla="*/ 126 h 137"/>
                <a:gd name="T64" fmla="*/ 185 w 489"/>
                <a:gd name="T65" fmla="*/ 117 h 137"/>
                <a:gd name="T66" fmla="*/ 163 w 489"/>
                <a:gd name="T67" fmla="*/ 105 h 137"/>
                <a:gd name="T68" fmla="*/ 143 w 489"/>
                <a:gd name="T69" fmla="*/ 89 h 137"/>
                <a:gd name="T70" fmla="*/ 127 w 489"/>
                <a:gd name="T71" fmla="*/ 72 h 137"/>
                <a:gd name="T72" fmla="*/ 114 w 489"/>
                <a:gd name="T73" fmla="*/ 53 h 137"/>
                <a:gd name="T74" fmla="*/ 106 w 489"/>
                <a:gd name="T75" fmla="*/ 33 h 137"/>
                <a:gd name="T76" fmla="*/ 101 w 489"/>
                <a:gd name="T77" fmla="*/ 11 h 137"/>
                <a:gd name="T78" fmla="*/ 0 w 489"/>
                <a:gd name="T79" fmla="*/ 0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89"/>
                <a:gd name="T121" fmla="*/ 0 h 137"/>
                <a:gd name="T122" fmla="*/ 489 w 489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89" h="137">
                  <a:moveTo>
                    <a:pt x="0" y="0"/>
                  </a:moveTo>
                  <a:lnTo>
                    <a:pt x="1" y="14"/>
                  </a:lnTo>
                  <a:lnTo>
                    <a:pt x="4" y="27"/>
                  </a:lnTo>
                  <a:lnTo>
                    <a:pt x="8" y="40"/>
                  </a:lnTo>
                  <a:lnTo>
                    <a:pt x="14" y="53"/>
                  </a:lnTo>
                  <a:lnTo>
                    <a:pt x="21" y="65"/>
                  </a:lnTo>
                  <a:lnTo>
                    <a:pt x="30" y="76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6"/>
                  </a:lnTo>
                  <a:lnTo>
                    <a:pt x="57" y="101"/>
                  </a:lnTo>
                  <a:lnTo>
                    <a:pt x="63" y="105"/>
                  </a:lnTo>
                  <a:lnTo>
                    <a:pt x="70" y="109"/>
                  </a:lnTo>
                  <a:lnTo>
                    <a:pt x="77" y="113"/>
                  </a:lnTo>
                  <a:lnTo>
                    <a:pt x="84" y="116"/>
                  </a:lnTo>
                  <a:lnTo>
                    <a:pt x="91" y="119"/>
                  </a:lnTo>
                  <a:lnTo>
                    <a:pt x="99" y="123"/>
                  </a:lnTo>
                  <a:lnTo>
                    <a:pt x="106" y="125"/>
                  </a:lnTo>
                  <a:lnTo>
                    <a:pt x="114" y="128"/>
                  </a:lnTo>
                  <a:lnTo>
                    <a:pt x="122" y="130"/>
                  </a:lnTo>
                  <a:lnTo>
                    <a:pt x="131" y="132"/>
                  </a:lnTo>
                  <a:lnTo>
                    <a:pt x="138" y="133"/>
                  </a:lnTo>
                  <a:lnTo>
                    <a:pt x="147" y="134"/>
                  </a:lnTo>
                  <a:lnTo>
                    <a:pt x="156" y="135"/>
                  </a:lnTo>
                  <a:lnTo>
                    <a:pt x="165" y="136"/>
                  </a:lnTo>
                  <a:lnTo>
                    <a:pt x="174" y="136"/>
                  </a:lnTo>
                  <a:lnTo>
                    <a:pt x="274" y="136"/>
                  </a:lnTo>
                  <a:lnTo>
                    <a:pt x="288" y="135"/>
                  </a:lnTo>
                  <a:lnTo>
                    <a:pt x="301" y="134"/>
                  </a:lnTo>
                  <a:lnTo>
                    <a:pt x="315" y="132"/>
                  </a:lnTo>
                  <a:lnTo>
                    <a:pt x="328" y="129"/>
                  </a:lnTo>
                  <a:lnTo>
                    <a:pt x="340" y="126"/>
                  </a:lnTo>
                  <a:lnTo>
                    <a:pt x="352" y="122"/>
                  </a:lnTo>
                  <a:lnTo>
                    <a:pt x="364" y="117"/>
                  </a:lnTo>
                  <a:lnTo>
                    <a:pt x="375" y="111"/>
                  </a:lnTo>
                  <a:lnTo>
                    <a:pt x="385" y="105"/>
                  </a:lnTo>
                  <a:lnTo>
                    <a:pt x="395" y="98"/>
                  </a:lnTo>
                  <a:lnTo>
                    <a:pt x="405" y="91"/>
                  </a:lnTo>
                  <a:lnTo>
                    <a:pt x="413" y="82"/>
                  </a:lnTo>
                  <a:lnTo>
                    <a:pt x="420" y="74"/>
                  </a:lnTo>
                  <a:lnTo>
                    <a:pt x="427" y="65"/>
                  </a:lnTo>
                  <a:lnTo>
                    <a:pt x="433" y="55"/>
                  </a:lnTo>
                  <a:lnTo>
                    <a:pt x="438" y="45"/>
                  </a:lnTo>
                  <a:lnTo>
                    <a:pt x="488" y="45"/>
                  </a:lnTo>
                  <a:lnTo>
                    <a:pt x="398" y="0"/>
                  </a:lnTo>
                  <a:lnTo>
                    <a:pt x="289" y="45"/>
                  </a:lnTo>
                  <a:lnTo>
                    <a:pt x="339" y="45"/>
                  </a:lnTo>
                  <a:lnTo>
                    <a:pt x="335" y="53"/>
                  </a:lnTo>
                  <a:lnTo>
                    <a:pt x="331" y="60"/>
                  </a:lnTo>
                  <a:lnTo>
                    <a:pt x="325" y="67"/>
                  </a:lnTo>
                  <a:lnTo>
                    <a:pt x="321" y="74"/>
                  </a:lnTo>
                  <a:lnTo>
                    <a:pt x="315" y="80"/>
                  </a:lnTo>
                  <a:lnTo>
                    <a:pt x="308" y="87"/>
                  </a:lnTo>
                  <a:lnTo>
                    <a:pt x="301" y="93"/>
                  </a:lnTo>
                  <a:lnTo>
                    <a:pt x="294" y="98"/>
                  </a:lnTo>
                  <a:lnTo>
                    <a:pt x="286" y="104"/>
                  </a:lnTo>
                  <a:lnTo>
                    <a:pt x="279" y="109"/>
                  </a:lnTo>
                  <a:lnTo>
                    <a:pt x="270" y="113"/>
                  </a:lnTo>
                  <a:lnTo>
                    <a:pt x="261" y="117"/>
                  </a:lnTo>
                  <a:lnTo>
                    <a:pt x="253" y="121"/>
                  </a:lnTo>
                  <a:lnTo>
                    <a:pt x="243" y="125"/>
                  </a:lnTo>
                  <a:lnTo>
                    <a:pt x="234" y="128"/>
                  </a:lnTo>
                  <a:lnTo>
                    <a:pt x="224" y="130"/>
                  </a:lnTo>
                  <a:lnTo>
                    <a:pt x="210" y="126"/>
                  </a:lnTo>
                  <a:lnTo>
                    <a:pt x="197" y="122"/>
                  </a:lnTo>
                  <a:lnTo>
                    <a:pt x="185" y="117"/>
                  </a:lnTo>
                  <a:lnTo>
                    <a:pt x="174" y="111"/>
                  </a:lnTo>
                  <a:lnTo>
                    <a:pt x="163" y="105"/>
                  </a:lnTo>
                  <a:lnTo>
                    <a:pt x="153" y="97"/>
                  </a:lnTo>
                  <a:lnTo>
                    <a:pt x="143" y="89"/>
                  </a:lnTo>
                  <a:lnTo>
                    <a:pt x="135" y="81"/>
                  </a:lnTo>
                  <a:lnTo>
                    <a:pt x="127" y="72"/>
                  </a:lnTo>
                  <a:lnTo>
                    <a:pt x="120" y="63"/>
                  </a:lnTo>
                  <a:lnTo>
                    <a:pt x="114" y="53"/>
                  </a:lnTo>
                  <a:lnTo>
                    <a:pt x="110" y="43"/>
                  </a:lnTo>
                  <a:lnTo>
                    <a:pt x="106" y="33"/>
                  </a:lnTo>
                  <a:lnTo>
                    <a:pt x="102" y="22"/>
                  </a:lnTo>
                  <a:lnTo>
                    <a:pt x="101" y="11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50217" name="Freeform 25"/>
            <p:cNvSpPr>
              <a:spLocks/>
            </p:cNvSpPr>
            <p:nvPr/>
          </p:nvSpPr>
          <p:spPr bwMode="auto">
            <a:xfrm>
              <a:off x="2608" y="3475"/>
              <a:ext cx="490" cy="137"/>
            </a:xfrm>
            <a:custGeom>
              <a:avLst/>
              <a:gdLst>
                <a:gd name="T0" fmla="*/ 1 w 490"/>
                <a:gd name="T1" fmla="*/ 122 h 137"/>
                <a:gd name="T2" fmla="*/ 8 w 490"/>
                <a:gd name="T3" fmla="*/ 96 h 137"/>
                <a:gd name="T4" fmla="*/ 21 w 490"/>
                <a:gd name="T5" fmla="*/ 71 h 137"/>
                <a:gd name="T6" fmla="*/ 40 w 490"/>
                <a:gd name="T7" fmla="*/ 50 h 137"/>
                <a:gd name="T8" fmla="*/ 51 w 490"/>
                <a:gd name="T9" fmla="*/ 40 h 137"/>
                <a:gd name="T10" fmla="*/ 64 w 490"/>
                <a:gd name="T11" fmla="*/ 31 h 137"/>
                <a:gd name="T12" fmla="*/ 77 w 490"/>
                <a:gd name="T13" fmla="*/ 23 h 137"/>
                <a:gd name="T14" fmla="*/ 91 w 490"/>
                <a:gd name="T15" fmla="*/ 16 h 137"/>
                <a:gd name="T16" fmla="*/ 107 w 490"/>
                <a:gd name="T17" fmla="*/ 11 h 137"/>
                <a:gd name="T18" fmla="*/ 122 w 490"/>
                <a:gd name="T19" fmla="*/ 6 h 137"/>
                <a:gd name="T20" fmla="*/ 140 w 490"/>
                <a:gd name="T21" fmla="*/ 3 h 137"/>
                <a:gd name="T22" fmla="*/ 157 w 490"/>
                <a:gd name="T23" fmla="*/ 1 h 137"/>
                <a:gd name="T24" fmla="*/ 175 w 490"/>
                <a:gd name="T25" fmla="*/ 0 h 137"/>
                <a:gd name="T26" fmla="*/ 288 w 490"/>
                <a:gd name="T27" fmla="*/ 0 h 137"/>
                <a:gd name="T28" fmla="*/ 314 w 490"/>
                <a:gd name="T29" fmla="*/ 4 h 137"/>
                <a:gd name="T30" fmla="*/ 340 w 490"/>
                <a:gd name="T31" fmla="*/ 10 h 137"/>
                <a:gd name="T32" fmla="*/ 364 w 490"/>
                <a:gd name="T33" fmla="*/ 19 h 137"/>
                <a:gd name="T34" fmla="*/ 386 w 490"/>
                <a:gd name="T35" fmla="*/ 31 h 137"/>
                <a:gd name="T36" fmla="*/ 405 w 490"/>
                <a:gd name="T37" fmla="*/ 46 h 137"/>
                <a:gd name="T38" fmla="*/ 421 w 490"/>
                <a:gd name="T39" fmla="*/ 62 h 137"/>
                <a:gd name="T40" fmla="*/ 434 w 490"/>
                <a:gd name="T41" fmla="*/ 81 h 137"/>
                <a:gd name="T42" fmla="*/ 489 w 490"/>
                <a:gd name="T43" fmla="*/ 91 h 137"/>
                <a:gd name="T44" fmla="*/ 289 w 490"/>
                <a:gd name="T45" fmla="*/ 91 h 137"/>
                <a:gd name="T46" fmla="*/ 335 w 490"/>
                <a:gd name="T47" fmla="*/ 83 h 137"/>
                <a:gd name="T48" fmla="*/ 326 w 490"/>
                <a:gd name="T49" fmla="*/ 69 h 137"/>
                <a:gd name="T50" fmla="*/ 315 w 490"/>
                <a:gd name="T51" fmla="*/ 55 h 137"/>
                <a:gd name="T52" fmla="*/ 302 w 490"/>
                <a:gd name="T53" fmla="*/ 43 h 137"/>
                <a:gd name="T54" fmla="*/ 288 w 490"/>
                <a:gd name="T55" fmla="*/ 32 h 137"/>
                <a:gd name="T56" fmla="*/ 271 w 490"/>
                <a:gd name="T57" fmla="*/ 23 h 137"/>
                <a:gd name="T58" fmla="*/ 254 w 490"/>
                <a:gd name="T59" fmla="*/ 15 h 137"/>
                <a:gd name="T60" fmla="*/ 235 w 490"/>
                <a:gd name="T61" fmla="*/ 8 h 137"/>
                <a:gd name="T62" fmla="*/ 212 w 490"/>
                <a:gd name="T63" fmla="*/ 10 h 137"/>
                <a:gd name="T64" fmla="*/ 186 w 490"/>
                <a:gd name="T65" fmla="*/ 19 h 137"/>
                <a:gd name="T66" fmla="*/ 164 w 490"/>
                <a:gd name="T67" fmla="*/ 32 h 137"/>
                <a:gd name="T68" fmla="*/ 143 w 490"/>
                <a:gd name="T69" fmla="*/ 46 h 137"/>
                <a:gd name="T70" fmla="*/ 127 w 490"/>
                <a:gd name="T71" fmla="*/ 64 h 137"/>
                <a:gd name="T72" fmla="*/ 114 w 490"/>
                <a:gd name="T73" fmla="*/ 83 h 137"/>
                <a:gd name="T74" fmla="*/ 106 w 490"/>
                <a:gd name="T75" fmla="*/ 103 h 137"/>
                <a:gd name="T76" fmla="*/ 101 w 490"/>
                <a:gd name="T77" fmla="*/ 125 h 137"/>
                <a:gd name="T78" fmla="*/ 0 w 490"/>
                <a:gd name="T79" fmla="*/ 136 h 1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0"/>
                <a:gd name="T121" fmla="*/ 0 h 137"/>
                <a:gd name="T122" fmla="*/ 490 w 490"/>
                <a:gd name="T123" fmla="*/ 137 h 1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0" h="137">
                  <a:moveTo>
                    <a:pt x="0" y="136"/>
                  </a:moveTo>
                  <a:lnTo>
                    <a:pt x="1" y="122"/>
                  </a:lnTo>
                  <a:lnTo>
                    <a:pt x="4" y="109"/>
                  </a:lnTo>
                  <a:lnTo>
                    <a:pt x="8" y="96"/>
                  </a:lnTo>
                  <a:lnTo>
                    <a:pt x="13" y="83"/>
                  </a:lnTo>
                  <a:lnTo>
                    <a:pt x="21" y="71"/>
                  </a:lnTo>
                  <a:lnTo>
                    <a:pt x="30" y="60"/>
                  </a:lnTo>
                  <a:lnTo>
                    <a:pt x="40" y="50"/>
                  </a:lnTo>
                  <a:lnTo>
                    <a:pt x="45" y="44"/>
                  </a:lnTo>
                  <a:lnTo>
                    <a:pt x="51" y="40"/>
                  </a:lnTo>
                  <a:lnTo>
                    <a:pt x="57" y="35"/>
                  </a:lnTo>
                  <a:lnTo>
                    <a:pt x="64" y="31"/>
                  </a:lnTo>
                  <a:lnTo>
                    <a:pt x="70" y="27"/>
                  </a:lnTo>
                  <a:lnTo>
                    <a:pt x="77" y="23"/>
                  </a:lnTo>
                  <a:lnTo>
                    <a:pt x="84" y="20"/>
                  </a:lnTo>
                  <a:lnTo>
                    <a:pt x="91" y="16"/>
                  </a:lnTo>
                  <a:lnTo>
                    <a:pt x="99" y="13"/>
                  </a:lnTo>
                  <a:lnTo>
                    <a:pt x="107" y="11"/>
                  </a:lnTo>
                  <a:lnTo>
                    <a:pt x="114" y="8"/>
                  </a:lnTo>
                  <a:lnTo>
                    <a:pt x="122" y="6"/>
                  </a:lnTo>
                  <a:lnTo>
                    <a:pt x="131" y="4"/>
                  </a:lnTo>
                  <a:lnTo>
                    <a:pt x="140" y="3"/>
                  </a:lnTo>
                  <a:lnTo>
                    <a:pt x="148" y="2"/>
                  </a:lnTo>
                  <a:lnTo>
                    <a:pt x="157" y="1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274" y="0"/>
                  </a:lnTo>
                  <a:lnTo>
                    <a:pt x="288" y="0"/>
                  </a:lnTo>
                  <a:lnTo>
                    <a:pt x="301" y="2"/>
                  </a:lnTo>
                  <a:lnTo>
                    <a:pt x="314" y="4"/>
                  </a:lnTo>
                  <a:lnTo>
                    <a:pt x="328" y="7"/>
                  </a:lnTo>
                  <a:lnTo>
                    <a:pt x="340" y="10"/>
                  </a:lnTo>
                  <a:lnTo>
                    <a:pt x="352" y="14"/>
                  </a:lnTo>
                  <a:lnTo>
                    <a:pt x="364" y="19"/>
                  </a:lnTo>
                  <a:lnTo>
                    <a:pt x="375" y="25"/>
                  </a:lnTo>
                  <a:lnTo>
                    <a:pt x="386" y="31"/>
                  </a:lnTo>
                  <a:lnTo>
                    <a:pt x="395" y="38"/>
                  </a:lnTo>
                  <a:lnTo>
                    <a:pt x="405" y="46"/>
                  </a:lnTo>
                  <a:lnTo>
                    <a:pt x="413" y="53"/>
                  </a:lnTo>
                  <a:lnTo>
                    <a:pt x="421" y="62"/>
                  </a:lnTo>
                  <a:lnTo>
                    <a:pt x="428" y="71"/>
                  </a:lnTo>
                  <a:lnTo>
                    <a:pt x="434" y="81"/>
                  </a:lnTo>
                  <a:lnTo>
                    <a:pt x="439" y="91"/>
                  </a:lnTo>
                  <a:lnTo>
                    <a:pt x="489" y="91"/>
                  </a:lnTo>
                  <a:lnTo>
                    <a:pt x="399" y="136"/>
                  </a:lnTo>
                  <a:lnTo>
                    <a:pt x="289" y="91"/>
                  </a:lnTo>
                  <a:lnTo>
                    <a:pt x="339" y="91"/>
                  </a:lnTo>
                  <a:lnTo>
                    <a:pt x="335" y="83"/>
                  </a:lnTo>
                  <a:lnTo>
                    <a:pt x="331" y="76"/>
                  </a:lnTo>
                  <a:lnTo>
                    <a:pt x="326" y="69"/>
                  </a:lnTo>
                  <a:lnTo>
                    <a:pt x="321" y="62"/>
                  </a:lnTo>
                  <a:lnTo>
                    <a:pt x="315" y="55"/>
                  </a:lnTo>
                  <a:lnTo>
                    <a:pt x="309" y="49"/>
                  </a:lnTo>
                  <a:lnTo>
                    <a:pt x="302" y="43"/>
                  </a:lnTo>
                  <a:lnTo>
                    <a:pt x="295" y="38"/>
                  </a:lnTo>
                  <a:lnTo>
                    <a:pt x="288" y="32"/>
                  </a:lnTo>
                  <a:lnTo>
                    <a:pt x="280" y="27"/>
                  </a:lnTo>
                  <a:lnTo>
                    <a:pt x="271" y="23"/>
                  </a:lnTo>
                  <a:lnTo>
                    <a:pt x="263" y="19"/>
                  </a:lnTo>
                  <a:lnTo>
                    <a:pt x="254" y="15"/>
                  </a:lnTo>
                  <a:lnTo>
                    <a:pt x="245" y="11"/>
                  </a:lnTo>
                  <a:lnTo>
                    <a:pt x="235" y="8"/>
                  </a:lnTo>
                  <a:lnTo>
                    <a:pt x="225" y="6"/>
                  </a:lnTo>
                  <a:lnTo>
                    <a:pt x="212" y="10"/>
                  </a:lnTo>
                  <a:lnTo>
                    <a:pt x="198" y="14"/>
                  </a:lnTo>
                  <a:lnTo>
                    <a:pt x="186" y="19"/>
                  </a:lnTo>
                  <a:lnTo>
                    <a:pt x="175" y="25"/>
                  </a:lnTo>
                  <a:lnTo>
                    <a:pt x="164" y="32"/>
                  </a:lnTo>
                  <a:lnTo>
                    <a:pt x="153" y="39"/>
                  </a:lnTo>
                  <a:lnTo>
                    <a:pt x="143" y="46"/>
                  </a:lnTo>
                  <a:lnTo>
                    <a:pt x="135" y="55"/>
                  </a:lnTo>
                  <a:lnTo>
                    <a:pt x="127" y="64"/>
                  </a:lnTo>
                  <a:lnTo>
                    <a:pt x="121" y="73"/>
                  </a:lnTo>
                  <a:lnTo>
                    <a:pt x="114" y="83"/>
                  </a:lnTo>
                  <a:lnTo>
                    <a:pt x="110" y="93"/>
                  </a:lnTo>
                  <a:lnTo>
                    <a:pt x="106" y="103"/>
                  </a:lnTo>
                  <a:lnTo>
                    <a:pt x="103" y="114"/>
                  </a:lnTo>
                  <a:lnTo>
                    <a:pt x="101" y="125"/>
                  </a:lnTo>
                  <a:lnTo>
                    <a:pt x="100" y="136"/>
                  </a:lnTo>
                  <a:lnTo>
                    <a:pt x="0" y="136"/>
                  </a:lnTo>
                </a:path>
              </a:pathLst>
            </a:custGeom>
            <a:solidFill>
              <a:srgbClr val="DDDDDD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0197" name="Group 29"/>
          <p:cNvGrpSpPr>
            <a:grpSpLocks/>
          </p:cNvGrpSpPr>
          <p:nvPr/>
        </p:nvGrpSpPr>
        <p:grpSpPr bwMode="auto">
          <a:xfrm>
            <a:off x="5005388" y="5014913"/>
            <a:ext cx="860425" cy="1004887"/>
            <a:chOff x="3153" y="3159"/>
            <a:chExt cx="542" cy="633"/>
          </a:xfrm>
        </p:grpSpPr>
        <p:sp>
          <p:nvSpPr>
            <p:cNvPr id="50214" name="Rectangle 27"/>
            <p:cNvSpPr>
              <a:spLocks noChangeArrowheads="1"/>
            </p:cNvSpPr>
            <p:nvPr/>
          </p:nvSpPr>
          <p:spPr bwMode="auto">
            <a:xfrm>
              <a:off x="3153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FP</a:t>
              </a:r>
            </a:p>
          </p:txBody>
        </p:sp>
        <p:sp>
          <p:nvSpPr>
            <p:cNvPr id="50215" name="Rectangle 28"/>
            <p:cNvSpPr>
              <a:spLocks noChangeArrowheads="1"/>
            </p:cNvSpPr>
            <p:nvPr/>
          </p:nvSpPr>
          <p:spPr bwMode="auto">
            <a:xfrm>
              <a:off x="3199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EP</a:t>
              </a:r>
            </a:p>
          </p:txBody>
        </p:sp>
      </p:grpSp>
      <p:sp>
        <p:nvSpPr>
          <p:cNvPr id="50198" name="Oval 30"/>
          <p:cNvSpPr>
            <a:spLocks noChangeArrowheads="1"/>
          </p:cNvSpPr>
          <p:nvPr/>
        </p:nvSpPr>
        <p:spPr bwMode="auto">
          <a:xfrm>
            <a:off x="4213225" y="4870450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TA</a:t>
            </a:r>
          </a:p>
        </p:txBody>
      </p:sp>
      <p:sp>
        <p:nvSpPr>
          <p:cNvPr id="50199" name="Rectangle 31"/>
          <p:cNvSpPr>
            <a:spLocks noChangeArrowheads="1"/>
          </p:cNvSpPr>
          <p:nvPr/>
        </p:nvSpPr>
        <p:spPr bwMode="auto">
          <a:xfrm>
            <a:off x="6011863" y="558958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/>
              <a:t>+</a:t>
            </a:r>
          </a:p>
        </p:txBody>
      </p:sp>
      <p:sp>
        <p:nvSpPr>
          <p:cNvPr id="50200" name="Rectangle 32"/>
          <p:cNvSpPr>
            <a:spLocks noChangeArrowheads="1"/>
          </p:cNvSpPr>
          <p:nvPr/>
        </p:nvSpPr>
        <p:spPr bwMode="auto">
          <a:xfrm>
            <a:off x="6375400" y="5646738"/>
            <a:ext cx="787400" cy="373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XP</a:t>
            </a:r>
          </a:p>
        </p:txBody>
      </p:sp>
      <p:grpSp>
        <p:nvGrpSpPr>
          <p:cNvPr id="50201" name="Group 35"/>
          <p:cNvGrpSpPr>
            <a:grpSpLocks/>
          </p:cNvGrpSpPr>
          <p:nvPr/>
        </p:nvGrpSpPr>
        <p:grpSpPr bwMode="auto">
          <a:xfrm>
            <a:off x="7813675" y="5014913"/>
            <a:ext cx="860425" cy="1004887"/>
            <a:chOff x="4922" y="3159"/>
            <a:chExt cx="542" cy="633"/>
          </a:xfrm>
        </p:grpSpPr>
        <p:sp>
          <p:nvSpPr>
            <p:cNvPr id="50212" name="Rectangle 33"/>
            <p:cNvSpPr>
              <a:spLocks noChangeArrowheads="1"/>
            </p:cNvSpPr>
            <p:nvPr/>
          </p:nvSpPr>
          <p:spPr bwMode="auto">
            <a:xfrm>
              <a:off x="4922" y="3159"/>
              <a:ext cx="498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FP</a:t>
              </a:r>
            </a:p>
          </p:txBody>
        </p:sp>
        <p:sp>
          <p:nvSpPr>
            <p:cNvPr id="50213" name="Rectangle 34"/>
            <p:cNvSpPr>
              <a:spLocks noChangeArrowheads="1"/>
            </p:cNvSpPr>
            <p:nvPr/>
          </p:nvSpPr>
          <p:spPr bwMode="auto">
            <a:xfrm>
              <a:off x="4968" y="3557"/>
              <a:ext cx="496" cy="2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1800"/>
                <a:t>GA P</a:t>
              </a:r>
            </a:p>
          </p:txBody>
        </p:sp>
      </p:grpSp>
      <p:sp>
        <p:nvSpPr>
          <p:cNvPr id="50202" name="Line 36"/>
          <p:cNvSpPr>
            <a:spLocks noChangeShapeType="1"/>
          </p:cNvSpPr>
          <p:nvPr/>
        </p:nvSpPr>
        <p:spPr bwMode="auto">
          <a:xfrm>
            <a:off x="7235825" y="5805488"/>
            <a:ext cx="4333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203" name="Oval 37"/>
          <p:cNvSpPr>
            <a:spLocks noChangeArrowheads="1"/>
          </p:cNvSpPr>
          <p:nvPr/>
        </p:nvSpPr>
        <p:spPr bwMode="auto">
          <a:xfrm>
            <a:off x="7165975" y="5230813"/>
            <a:ext cx="500063" cy="428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" altLang="es-AR" sz="2000" b="1"/>
              <a:t>TC</a:t>
            </a:r>
          </a:p>
        </p:txBody>
      </p:sp>
      <p:sp>
        <p:nvSpPr>
          <p:cNvPr id="50204" name="Rectangle 38"/>
          <p:cNvSpPr>
            <a:spLocks noChangeArrowheads="1"/>
          </p:cNvSpPr>
          <p:nvPr/>
        </p:nvSpPr>
        <p:spPr bwMode="auto">
          <a:xfrm>
            <a:off x="8101013" y="5300663"/>
            <a:ext cx="296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+</a:t>
            </a:r>
          </a:p>
        </p:txBody>
      </p:sp>
      <p:sp>
        <p:nvSpPr>
          <p:cNvPr id="50205" name="Line 39"/>
          <p:cNvSpPr>
            <a:spLocks noChangeShapeType="1"/>
          </p:cNvSpPr>
          <p:nvPr/>
        </p:nvSpPr>
        <p:spPr bwMode="auto">
          <a:xfrm flipH="1">
            <a:off x="7235825" y="5949950"/>
            <a:ext cx="3603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50206" name="Rectangle 40"/>
          <p:cNvSpPr>
            <a:spLocks noChangeArrowheads="1"/>
          </p:cNvSpPr>
          <p:nvPr/>
        </p:nvSpPr>
        <p:spPr bwMode="auto">
          <a:xfrm>
            <a:off x="6732588" y="4724400"/>
            <a:ext cx="730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PPT</a:t>
            </a:r>
          </a:p>
        </p:txBody>
      </p:sp>
      <p:sp>
        <p:nvSpPr>
          <p:cNvPr id="50207" name="Rectangle 41"/>
          <p:cNvSpPr>
            <a:spLocks noChangeArrowheads="1"/>
          </p:cNvSpPr>
          <p:nvPr/>
        </p:nvSpPr>
        <p:spPr bwMode="auto">
          <a:xfrm>
            <a:off x="262890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PGL</a:t>
            </a:r>
          </a:p>
        </p:txBody>
      </p:sp>
      <p:sp>
        <p:nvSpPr>
          <p:cNvPr id="50208" name="Rectangle 42"/>
          <p:cNvSpPr>
            <a:spLocks noChangeArrowheads="1"/>
          </p:cNvSpPr>
          <p:nvPr/>
        </p:nvSpPr>
        <p:spPr bwMode="auto">
          <a:xfrm>
            <a:off x="428625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PGN</a:t>
            </a:r>
          </a:p>
        </p:txBody>
      </p:sp>
      <p:sp>
        <p:nvSpPr>
          <p:cNvPr id="50209" name="Rectangle 43"/>
          <p:cNvSpPr>
            <a:spLocks noChangeArrowheads="1"/>
          </p:cNvSpPr>
          <p:nvPr/>
        </p:nvSpPr>
        <p:spPr bwMode="auto">
          <a:xfrm>
            <a:off x="5797550" y="2838450"/>
            <a:ext cx="719138" cy="373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RLP</a:t>
            </a:r>
          </a:p>
        </p:txBody>
      </p:sp>
      <p:sp>
        <p:nvSpPr>
          <p:cNvPr id="50210" name="Rectangle 44"/>
          <p:cNvSpPr>
            <a:spLocks noChangeArrowheads="1"/>
          </p:cNvSpPr>
          <p:nvPr/>
        </p:nvSpPr>
        <p:spPr bwMode="auto">
          <a:xfrm>
            <a:off x="7165975" y="2782888"/>
            <a:ext cx="1652588" cy="715962"/>
          </a:xfrm>
          <a:prstGeom prst="rect">
            <a:avLst/>
          </a:prstGeom>
          <a:solidFill>
            <a:srgbClr val="DDDDDD">
              <a:alpha val="3803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50211" name="Rectangle 45"/>
          <p:cNvSpPr>
            <a:spLocks noChangeArrowheads="1"/>
          </p:cNvSpPr>
          <p:nvPr/>
        </p:nvSpPr>
        <p:spPr bwMode="auto">
          <a:xfrm>
            <a:off x="914400" y="5410200"/>
            <a:ext cx="542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/>
              <a:t>+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AR" b="1" dirty="0" smtClean="0">
                <a:solidFill>
                  <a:schemeClr val="tx2"/>
                </a:solidFill>
              </a:rPr>
              <a:t>Esquema de la Vía de las Pentosas</a:t>
            </a:r>
            <a:br>
              <a:rPr lang="es-ES" altLang="es-AR" b="1" dirty="0" smtClean="0">
                <a:solidFill>
                  <a:schemeClr val="tx2"/>
                </a:solidFill>
              </a:rPr>
            </a:b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443381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0538" y="0"/>
            <a:ext cx="55483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78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Relación con la glicólisis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Tejidos </a:t>
            </a:r>
            <a:r>
              <a:rPr lang="es-AR" dirty="0" err="1" smtClean="0"/>
              <a:t>biosintéticos</a:t>
            </a:r>
            <a:r>
              <a:rPr lang="es-AR" dirty="0" smtClean="0"/>
              <a:t>, con alto requerimiento de NADPH, tienen activa la fase oxidativa.</a:t>
            </a:r>
          </a:p>
          <a:p>
            <a:r>
              <a:rPr lang="es-AR" dirty="0" smtClean="0"/>
              <a:t>Para evitar la acumulación de ribosa 5P: por la fase no oxidativa se generan Fructosa 6P y </a:t>
            </a:r>
            <a:r>
              <a:rPr lang="es-AR" dirty="0" err="1" smtClean="0"/>
              <a:t>Gliceraldehído</a:t>
            </a:r>
            <a:r>
              <a:rPr lang="es-AR" dirty="0" smtClean="0"/>
              <a:t> 3P, estos pueden ser oxidados por la glicólisis.</a:t>
            </a:r>
          </a:p>
          <a:p>
            <a:r>
              <a:rPr lang="es-AR" dirty="0" smtClean="0"/>
              <a:t>En tejidos donde se requiera solo de ribosa 5P: se obtiene a través de las reacciones de la fase no oxidativa utilizando intermediarios de la glicólisis (no actúa la fase oxidativa).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589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7152044" cy="182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Importancia de la vía de las pentosas en el eritrocito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Rectángulo"/>
          <p:cNvSpPr/>
          <p:nvPr/>
        </p:nvSpPr>
        <p:spPr>
          <a:xfrm>
            <a:off x="6588224" y="3140968"/>
            <a:ext cx="144016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6588224" y="306896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err="1" smtClean="0">
                <a:solidFill>
                  <a:srgbClr val="FF0000"/>
                </a:solidFill>
              </a:rPr>
              <a:t>Glutation</a:t>
            </a:r>
            <a:r>
              <a:rPr lang="es-AR" sz="1600" dirty="0" smtClean="0">
                <a:solidFill>
                  <a:srgbClr val="FF0000"/>
                </a:solidFill>
              </a:rPr>
              <a:t> </a:t>
            </a:r>
            <a:r>
              <a:rPr lang="es-AR" sz="1600" dirty="0" err="1" smtClean="0">
                <a:solidFill>
                  <a:srgbClr val="FF0000"/>
                </a:solidFill>
              </a:rPr>
              <a:t>peroxidasa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499992" y="3138985"/>
            <a:ext cx="1080120" cy="458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4499992" y="307669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err="1" smtClean="0">
                <a:solidFill>
                  <a:srgbClr val="FF0000"/>
                </a:solidFill>
              </a:rPr>
              <a:t>Glutation</a:t>
            </a:r>
            <a:r>
              <a:rPr lang="es-AR" sz="1600" dirty="0" smtClean="0">
                <a:solidFill>
                  <a:srgbClr val="FF0000"/>
                </a:solidFill>
              </a:rPr>
              <a:t> </a:t>
            </a:r>
            <a:r>
              <a:rPr lang="es-AR" sz="1600" dirty="0" err="1" smtClean="0">
                <a:solidFill>
                  <a:srgbClr val="FF0000"/>
                </a:solidFill>
              </a:rPr>
              <a:t>reductasa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858917" y="2937064"/>
            <a:ext cx="1368152" cy="7183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827584" y="2973067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0070C0"/>
                </a:solidFill>
              </a:rPr>
              <a:t>Vía de las pentosas</a:t>
            </a:r>
            <a:endParaRPr lang="es-AR" sz="2000" b="1" dirty="0">
              <a:solidFill>
                <a:srgbClr val="0070C0"/>
              </a:solidFill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4932040" y="3752167"/>
            <a:ext cx="1080120" cy="5409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curvado"/>
          <p:cNvCxnSpPr/>
          <p:nvPr/>
        </p:nvCxnSpPr>
        <p:spPr>
          <a:xfrm>
            <a:off x="2444139" y="3239002"/>
            <a:ext cx="2560955" cy="844940"/>
          </a:xfrm>
          <a:prstGeom prst="curvedConnector3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818617" y="4941168"/>
            <a:ext cx="7601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Menor actividad de VP: menor disponibilidad de NADPH para reducir el glutatión oxidado, esto provoca: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aumento de peróxido de hidrógeno,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formación de metahemoglobina,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oxidaciones en membranas,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lisis celular.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39428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7653" y="692697"/>
            <a:ext cx="5422659" cy="567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8708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BIBLIOGRAFÍA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 smtClean="0"/>
              <a:t>VOET, VOET, PRAT, “Fundamentos de Bioquímica”, Ed. </a:t>
            </a:r>
            <a:r>
              <a:rPr lang="es-ES" dirty="0" smtClean="0"/>
              <a:t>Panamericana, 4da. Ed. (2013).</a:t>
            </a:r>
            <a:endParaRPr lang="es-AR" dirty="0" smtClean="0"/>
          </a:p>
          <a:p>
            <a:r>
              <a:rPr lang="es-ES" dirty="0" smtClean="0"/>
              <a:t>LEHNINGER, A.L., "Principios de Bioquímica", Ed. Omega, 4ª ed. (2008).</a:t>
            </a:r>
            <a:endParaRPr lang="es-AR" dirty="0" smtClean="0"/>
          </a:p>
          <a:p>
            <a:r>
              <a:rPr lang="es-ES" dirty="0" smtClean="0"/>
              <a:t>BLANCO</a:t>
            </a:r>
            <a:r>
              <a:rPr lang="es-ES" dirty="0"/>
              <a:t>, A., "Química Biológica", Ed. El Ateneo, </a:t>
            </a:r>
            <a:r>
              <a:rPr lang="es-ES" dirty="0" smtClean="0"/>
              <a:t>9ª </a:t>
            </a:r>
            <a:r>
              <a:rPr lang="es-ES" dirty="0"/>
              <a:t>ed. (</a:t>
            </a:r>
            <a:r>
              <a:rPr lang="es-ES" dirty="0" smtClean="0"/>
              <a:t>2012).</a:t>
            </a:r>
            <a:endParaRPr lang="es-AR" dirty="0"/>
          </a:p>
          <a:p>
            <a:r>
              <a:rPr lang="es-ES" dirty="0" smtClean="0"/>
              <a:t>MURRAY</a:t>
            </a:r>
            <a:r>
              <a:rPr lang="es-ES" dirty="0"/>
              <a:t>, GRANNER, MAYER y RODWELL, "Bioquímica de </a:t>
            </a:r>
            <a:r>
              <a:rPr lang="es-ES" dirty="0" err="1"/>
              <a:t>Harper</a:t>
            </a:r>
            <a:r>
              <a:rPr lang="es-ES" dirty="0"/>
              <a:t>", Ed. El Manual  </a:t>
            </a:r>
            <a:r>
              <a:rPr lang="es-ES" dirty="0" smtClean="0"/>
              <a:t>Moderno</a:t>
            </a:r>
            <a:r>
              <a:rPr lang="es-ES" dirty="0"/>
              <a:t>, </a:t>
            </a:r>
            <a:r>
              <a:rPr lang="es-ES" dirty="0" smtClean="0"/>
              <a:t>26ª </a:t>
            </a:r>
            <a:r>
              <a:rPr lang="es-ES" dirty="0"/>
              <a:t>ed. </a:t>
            </a:r>
            <a:r>
              <a:rPr lang="es-ES" dirty="0" smtClean="0"/>
              <a:t>(2003).</a:t>
            </a:r>
          </a:p>
          <a:p>
            <a:r>
              <a:rPr lang="es-ES" dirty="0" smtClean="0"/>
              <a:t>FEDUCHI, BLASCO, ROMERO, YÁÑEZ, “Bioquímica conceptos esenciales”. Ed. Panamericana. 1° edición (2010) </a:t>
            </a:r>
            <a:endParaRPr lang="es-AR" dirty="0"/>
          </a:p>
          <a:p>
            <a:r>
              <a:rPr lang="es-ES" dirty="0" smtClean="0"/>
              <a:t>STRYER, L “Bioquímica”, Tomos I y II, Ed. </a:t>
            </a:r>
            <a:r>
              <a:rPr lang="it-IT" dirty="0" smtClean="0"/>
              <a:t>Reverté S.A., 5º Ed. </a:t>
            </a:r>
            <a:r>
              <a:rPr lang="es-ES" dirty="0" smtClean="0"/>
              <a:t>2002).</a:t>
            </a:r>
            <a:endParaRPr lang="es-AR" dirty="0" smtClean="0"/>
          </a:p>
          <a:p>
            <a:r>
              <a:rPr lang="es-AR" dirty="0" smtClean="0"/>
              <a:t>BENYON,S</a:t>
            </a:r>
            <a:r>
              <a:rPr lang="es-AR" dirty="0"/>
              <a:t>. “Metabolismo y nutrición”. </a:t>
            </a:r>
            <a:r>
              <a:rPr lang="es-AR" dirty="0" err="1"/>
              <a:t>Harcourt</a:t>
            </a:r>
            <a:r>
              <a:rPr lang="es-AR" dirty="0"/>
              <a:t> </a:t>
            </a:r>
            <a:r>
              <a:rPr lang="es-AR" dirty="0" err="1"/>
              <a:t>Brace</a:t>
            </a:r>
            <a:r>
              <a:rPr lang="es-AR" dirty="0"/>
              <a:t> </a:t>
            </a:r>
            <a:r>
              <a:rPr lang="es-AR" dirty="0" smtClean="0"/>
              <a:t>3° Ed.(2007)</a:t>
            </a:r>
            <a:endParaRPr lang="es-AR" dirty="0"/>
          </a:p>
          <a:p>
            <a:pPr lvl="0"/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170730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Características generales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smtClean="0"/>
              <a:t>El efecto neto de la oxidación de un  grupo acetilo por vuelta es de 2 CO</a:t>
            </a:r>
            <a:r>
              <a:rPr lang="es-AR" sz="1800" dirty="0" smtClean="0"/>
              <a:t>2.</a:t>
            </a:r>
            <a:endParaRPr lang="es-AR" dirty="0" smtClean="0"/>
          </a:p>
          <a:p>
            <a:r>
              <a:rPr lang="es-AR" dirty="0" smtClean="0"/>
              <a:t>La energía libre de la oxidación del grupo acetilo se conserva en las coenzimas NADH y FADH2, parte se recupera en GTP. </a:t>
            </a:r>
          </a:p>
          <a:p>
            <a:r>
              <a:rPr lang="es-AR" dirty="0" smtClean="0"/>
              <a:t>Los intermediarios del ciclo del ácido cítrico son precursores de biosíntesis de otros compuestos.</a:t>
            </a:r>
          </a:p>
          <a:p>
            <a:endParaRPr lang="es-AR" dirty="0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80112" y="1052736"/>
            <a:ext cx="2809595" cy="550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Elipse"/>
          <p:cNvSpPr/>
          <p:nvPr/>
        </p:nvSpPr>
        <p:spPr>
          <a:xfrm>
            <a:off x="7380312" y="4445070"/>
            <a:ext cx="415273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6660232" y="4555422"/>
            <a:ext cx="43204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3022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8788" y="276225"/>
            <a:ext cx="8226425" cy="1139825"/>
          </a:xfr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dirty="0" smtClean="0">
                <a:effectLst/>
                <a:latin typeface="Arial Rounded MT Bold" panose="020F0704030504030204" pitchFamily="34" charset="0"/>
              </a:rPr>
              <a:t>DESTINO DEL  PIRUVATO EN AEROBIOSIS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51520" y="1988840"/>
            <a:ext cx="8229600" cy="4319934"/>
          </a:xfrm>
          <a:noFill/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r>
              <a:rPr lang="es-ES" altLang="es-AR" dirty="0" smtClean="0"/>
              <a:t>Ingresa a la mitocondria</a:t>
            </a:r>
          </a:p>
          <a:p>
            <a:endParaRPr lang="es-ES" altLang="es-AR" dirty="0" smtClean="0"/>
          </a:p>
          <a:p>
            <a:r>
              <a:rPr lang="es-ES" altLang="es-AR" dirty="0" smtClean="0"/>
              <a:t>Mecanismo de transporte (</a:t>
            </a:r>
            <a:r>
              <a:rPr lang="es-ES" altLang="es-AR" dirty="0" err="1" smtClean="0"/>
              <a:t>simporter</a:t>
            </a:r>
            <a:r>
              <a:rPr lang="es-ES" altLang="es-AR" dirty="0" smtClean="0"/>
              <a:t>) interno que </a:t>
            </a:r>
            <a:r>
              <a:rPr lang="es-ES" altLang="es-AR" dirty="0" err="1" smtClean="0"/>
              <a:t>co</a:t>
            </a:r>
            <a:r>
              <a:rPr lang="es-ES" altLang="es-AR" dirty="0" smtClean="0"/>
              <a:t>-transporta un protón</a:t>
            </a:r>
          </a:p>
          <a:p>
            <a:pPr>
              <a:buFontTx/>
              <a:buNone/>
            </a:pPr>
            <a:endParaRPr lang="es-ES" altLang="es-AR" dirty="0" smtClean="0"/>
          </a:p>
          <a:p>
            <a:r>
              <a:rPr lang="es-ES" altLang="es-AR" dirty="0" smtClean="0"/>
              <a:t>Dentro de la mitocondria se </a:t>
            </a:r>
            <a:r>
              <a:rPr lang="es-ES" altLang="es-AR" dirty="0" err="1" smtClean="0"/>
              <a:t>descarboxila</a:t>
            </a:r>
            <a:r>
              <a:rPr lang="es-ES" altLang="es-AR" dirty="0" smtClean="0"/>
              <a:t> a Acetil-</a:t>
            </a:r>
            <a:r>
              <a:rPr lang="es-ES" altLang="es-AR" dirty="0" err="1" smtClean="0"/>
              <a:t>CoA</a:t>
            </a:r>
            <a:endParaRPr lang="es-ES" altLang="es-AR" dirty="0" smtClean="0"/>
          </a:p>
          <a:p>
            <a:pPr>
              <a:buFontTx/>
              <a:buNone/>
            </a:pPr>
            <a:endParaRPr lang="es-ES" altLang="es-AR" dirty="0" smtClean="0"/>
          </a:p>
          <a:p>
            <a:r>
              <a:rPr lang="es-ES" altLang="es-AR" dirty="0" smtClean="0"/>
              <a:t>Interviene un complejo </a:t>
            </a:r>
            <a:r>
              <a:rPr lang="es-ES" altLang="es-AR" dirty="0" err="1" smtClean="0"/>
              <a:t>multienzimático</a:t>
            </a:r>
            <a:endParaRPr lang="es-ES" altLang="es-AR" dirty="0" smtClean="0"/>
          </a:p>
        </p:txBody>
      </p:sp>
    </p:spTree>
    <p:extLst>
      <p:ext uri="{BB962C8B-B14F-4D97-AF65-F5344CB8AC3E}">
        <p14:creationId xmlns:p14="http://schemas.microsoft.com/office/powerpoint/2010/main" xmlns="" val="9254778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1619672" y="1124744"/>
            <a:ext cx="5544616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DESCARBOXILACIÓN OXIDATIVA</a:t>
            </a:r>
            <a:endParaRPr lang="es-AR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256584" cy="217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907704" y="1709122"/>
            <a:ext cx="864096" cy="576064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Rectángulo redondeado"/>
          <p:cNvSpPr/>
          <p:nvPr/>
        </p:nvSpPr>
        <p:spPr>
          <a:xfrm>
            <a:off x="5724128" y="1421090"/>
            <a:ext cx="720080" cy="36004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755576" y="3861048"/>
            <a:ext cx="66967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altLang="es-AR" dirty="0" smtClean="0"/>
              <a:t>El acetil-</a:t>
            </a:r>
            <a:r>
              <a:rPr lang="es-ES" altLang="es-AR" dirty="0" err="1" smtClean="0"/>
              <a:t>CoA</a:t>
            </a:r>
            <a:r>
              <a:rPr lang="es-ES" altLang="es-AR" dirty="0" smtClean="0"/>
              <a:t> se forma por </a:t>
            </a:r>
            <a:r>
              <a:rPr lang="es-ES" altLang="es-AR" b="1" dirty="0" err="1" smtClean="0"/>
              <a:t>descarboxilación</a:t>
            </a:r>
            <a:r>
              <a:rPr lang="es-ES" altLang="es-AR" b="1" dirty="0" smtClean="0"/>
              <a:t> oxidativa del </a:t>
            </a:r>
            <a:r>
              <a:rPr lang="es-ES" altLang="es-AR" b="1" dirty="0" err="1" smtClean="0"/>
              <a:t>piruvato</a:t>
            </a:r>
            <a:r>
              <a:rPr lang="es-ES" altLang="es-AR" b="1" dirty="0"/>
              <a:t>.</a:t>
            </a:r>
            <a:r>
              <a:rPr lang="es-ES" altLang="es-AR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altLang="es-AR" dirty="0" smtClean="0"/>
              <a:t>Requiere de la acción del </a:t>
            </a:r>
            <a:r>
              <a:rPr lang="es-ES" altLang="es-AR" b="1" dirty="0" smtClean="0"/>
              <a:t>complejo </a:t>
            </a:r>
            <a:r>
              <a:rPr lang="es-ES" altLang="es-AR" b="1" dirty="0" err="1" smtClean="0"/>
              <a:t>multienzimático</a:t>
            </a:r>
            <a:r>
              <a:rPr lang="es-ES" altLang="es-AR" dirty="0" smtClean="0"/>
              <a:t>: </a:t>
            </a:r>
            <a:r>
              <a:rPr lang="es-ES" altLang="es-AR" b="1" i="1" dirty="0" err="1" smtClean="0">
                <a:solidFill>
                  <a:srgbClr val="FF0000"/>
                </a:solidFill>
              </a:rPr>
              <a:t>Piruvato</a:t>
            </a:r>
            <a:r>
              <a:rPr lang="es-ES" altLang="es-AR" b="1" i="1" dirty="0" smtClean="0">
                <a:solidFill>
                  <a:srgbClr val="FF0000"/>
                </a:solidFill>
              </a:rPr>
              <a:t> deshidrogenasa</a:t>
            </a:r>
            <a:r>
              <a:rPr lang="es-ES" altLang="es-AR" b="1" dirty="0" smtClean="0">
                <a:solidFill>
                  <a:srgbClr val="FF0000"/>
                </a:solidFill>
              </a:rPr>
              <a:t> (</a:t>
            </a:r>
            <a:r>
              <a:rPr lang="es-ES" altLang="es-AR" b="1" i="1" dirty="0" smtClean="0">
                <a:solidFill>
                  <a:srgbClr val="FF0000"/>
                </a:solidFill>
              </a:rPr>
              <a:t>PDH</a:t>
            </a:r>
            <a:r>
              <a:rPr lang="es-ES" altLang="es-AR" b="1" dirty="0" smtClean="0">
                <a:solidFill>
                  <a:srgbClr val="FF0000"/>
                </a:solidFill>
              </a:rPr>
              <a:t>), </a:t>
            </a:r>
            <a:r>
              <a:rPr lang="es-ES" altLang="es-AR" dirty="0" smtClean="0"/>
              <a:t>constituido por </a:t>
            </a:r>
            <a:r>
              <a:rPr lang="es-ES" altLang="es-AR" b="1" dirty="0" smtClean="0"/>
              <a:t>tres enzimas </a:t>
            </a:r>
            <a:r>
              <a:rPr lang="es-ES" altLang="es-AR" dirty="0" smtClean="0"/>
              <a:t>(E1, E2 y E3, </a:t>
            </a:r>
            <a:r>
              <a:rPr lang="es-ES" altLang="es-AR" b="1" i="1" dirty="0" err="1" smtClean="0"/>
              <a:t>Piruvato</a:t>
            </a:r>
            <a:r>
              <a:rPr lang="es-ES" altLang="es-AR" b="1" i="1" dirty="0" smtClean="0"/>
              <a:t> deshidrogenasa (</a:t>
            </a:r>
            <a:r>
              <a:rPr lang="es-ES" altLang="es-AR" b="1" i="1" dirty="0" err="1" smtClean="0"/>
              <a:t>descarboxilasa</a:t>
            </a:r>
            <a:r>
              <a:rPr lang="es-ES" altLang="es-AR" b="1" i="1" dirty="0" smtClean="0"/>
              <a:t>),  </a:t>
            </a:r>
            <a:r>
              <a:rPr lang="es-ES" altLang="es-AR" b="1" i="1" dirty="0" err="1" smtClean="0"/>
              <a:t>Dihidrolipoil</a:t>
            </a:r>
            <a:r>
              <a:rPr lang="es-ES" altLang="es-AR" b="1" i="1" dirty="0" smtClean="0"/>
              <a:t> </a:t>
            </a:r>
            <a:r>
              <a:rPr lang="es-ES" altLang="es-AR" b="1" i="1" dirty="0" err="1" smtClean="0"/>
              <a:t>transacetilasa</a:t>
            </a:r>
            <a:r>
              <a:rPr lang="es-ES" altLang="es-AR" b="1" i="1" dirty="0" smtClean="0"/>
              <a:t> y </a:t>
            </a:r>
            <a:r>
              <a:rPr lang="es-ES" altLang="es-AR" b="1" i="1" dirty="0" err="1" smtClean="0"/>
              <a:t>Lipoil</a:t>
            </a:r>
            <a:r>
              <a:rPr lang="es-ES" altLang="es-AR" b="1" i="1" dirty="0" smtClean="0"/>
              <a:t> deshidrogenasa</a:t>
            </a:r>
            <a:r>
              <a:rPr lang="es-ES" altLang="es-AR" dirty="0" smtClean="0"/>
              <a:t>) y </a:t>
            </a:r>
            <a:r>
              <a:rPr lang="es-ES" altLang="es-AR" b="1" dirty="0" smtClean="0"/>
              <a:t>5 coenzimas </a:t>
            </a:r>
            <a:r>
              <a:rPr lang="es-ES" altLang="es-AR" dirty="0" smtClean="0"/>
              <a:t>(TPP, </a:t>
            </a:r>
            <a:r>
              <a:rPr lang="es-ES" altLang="es-AR" dirty="0" err="1"/>
              <a:t>á</a:t>
            </a:r>
            <a:r>
              <a:rPr lang="es-ES" altLang="es-AR" dirty="0" err="1" smtClean="0"/>
              <a:t>c</a:t>
            </a:r>
            <a:r>
              <a:rPr lang="es-ES" altLang="es-AR" dirty="0" smtClean="0"/>
              <a:t>. </a:t>
            </a:r>
            <a:r>
              <a:rPr lang="es-ES" altLang="es-AR" dirty="0" err="1" smtClean="0"/>
              <a:t>Lipoico</a:t>
            </a:r>
            <a:r>
              <a:rPr lang="es-ES" altLang="es-AR" dirty="0" smtClean="0"/>
              <a:t>, Coenzima A, FAD</a:t>
            </a:r>
            <a:r>
              <a:rPr lang="es-ES" altLang="es-AR" baseline="30000" dirty="0" smtClean="0"/>
              <a:t>+</a:t>
            </a:r>
            <a:r>
              <a:rPr lang="es-ES" altLang="es-AR" dirty="0" smtClean="0"/>
              <a:t> y NAD</a:t>
            </a:r>
            <a:r>
              <a:rPr lang="es-ES" altLang="es-AR" baseline="30000" dirty="0" smtClean="0"/>
              <a:t>+</a:t>
            </a:r>
            <a:r>
              <a:rPr lang="es-ES" altLang="es-AR" dirty="0" smtClean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altLang="es-AR" dirty="0" smtClean="0"/>
              <a:t>Forman parte del complejo dos proteínas reguladoras: una fosfatasa y una quinasa.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altLang="es-AR" dirty="0" smtClean="0"/>
              <a:t>Ejemplo de canalización de sustratos.</a:t>
            </a:r>
          </a:p>
          <a:p>
            <a:endParaRPr lang="es-AR" dirty="0"/>
          </a:p>
        </p:txBody>
      </p:sp>
      <p:sp>
        <p:nvSpPr>
          <p:cNvPr id="7" name="6 CuadroTexto"/>
          <p:cNvSpPr txBox="1"/>
          <p:nvPr/>
        </p:nvSpPr>
        <p:spPr>
          <a:xfrm>
            <a:off x="7638440" y="1425412"/>
            <a:ext cx="12961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AR" sz="1400" dirty="0" smtClean="0">
                <a:solidFill>
                  <a:srgbClr val="002060"/>
                </a:solidFill>
              </a:rPr>
              <a:t>El grupo acetilo esta unido al grupo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sulfhidrilo</a:t>
            </a:r>
            <a:r>
              <a:rPr lang="es-ES" altLang="es-AR" sz="1400" dirty="0" smtClean="0">
                <a:solidFill>
                  <a:srgbClr val="002060"/>
                </a:solidFill>
              </a:rPr>
              <a:t> del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CoA</a:t>
            </a:r>
            <a:r>
              <a:rPr lang="es-ES" altLang="es-AR" sz="1400" dirty="0" smtClean="0">
                <a:solidFill>
                  <a:srgbClr val="002060"/>
                </a:solidFill>
              </a:rPr>
              <a:t> por un enlace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tioéster</a:t>
            </a:r>
            <a:r>
              <a:rPr lang="es-ES" altLang="es-AR" sz="1400" dirty="0" smtClean="0">
                <a:solidFill>
                  <a:srgbClr val="002060"/>
                </a:solidFill>
              </a:rPr>
              <a:t>. La hidrólisis del enlace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tioéster</a:t>
            </a:r>
            <a:r>
              <a:rPr lang="es-ES" altLang="es-AR" sz="1400" dirty="0" smtClean="0">
                <a:solidFill>
                  <a:srgbClr val="002060"/>
                </a:solidFill>
              </a:rPr>
              <a:t> del acetil-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CoA</a:t>
            </a:r>
            <a:r>
              <a:rPr lang="es-ES" altLang="es-AR" sz="1400" dirty="0" smtClean="0">
                <a:solidFill>
                  <a:srgbClr val="002060"/>
                </a:solidFill>
              </a:rPr>
              <a:t> libera 31,5 kJ/mol y es, por lo tanto, un enlace rico en energía. </a:t>
            </a:r>
            <a:endParaRPr lang="es-ES" altLang="es-AR" dirty="0">
              <a:solidFill>
                <a:srgbClr val="002060"/>
              </a:solidFill>
            </a:endParaRPr>
          </a:p>
        </p:txBody>
      </p:sp>
      <p:sp>
        <p:nvSpPr>
          <p:cNvPr id="10" name="9 Elipse"/>
          <p:cNvSpPr/>
          <p:nvPr/>
        </p:nvSpPr>
        <p:spPr>
          <a:xfrm>
            <a:off x="5652120" y="1916832"/>
            <a:ext cx="1296144" cy="99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7020272" y="2416731"/>
            <a:ext cx="618168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Rectángulo"/>
          <p:cNvSpPr/>
          <p:nvPr/>
        </p:nvSpPr>
        <p:spPr>
          <a:xfrm>
            <a:off x="7638440" y="1421090"/>
            <a:ext cx="1296144" cy="32320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CuadroTexto"/>
          <p:cNvSpPr txBox="1"/>
          <p:nvPr/>
        </p:nvSpPr>
        <p:spPr>
          <a:xfrm>
            <a:off x="4391980" y="3275692"/>
            <a:ext cx="15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mitocondria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xmlns="" val="3694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s-AR" sz="3600" b="1" dirty="0"/>
              <a:t>ESTRUCTURA DEL PIROFOSFATO DE TIAMINA</a:t>
            </a:r>
            <a:endParaRPr lang="es-AR" sz="3600" dirty="0"/>
          </a:p>
        </p:txBody>
      </p:sp>
      <p:sp>
        <p:nvSpPr>
          <p:cNvPr id="16389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405063"/>
          </a:xfr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2800" b="1" smtClean="0"/>
              <a:t>Coenzima que proviene de </a:t>
            </a:r>
            <a:r>
              <a:rPr lang="es-ES" altLang="es-AR" sz="2800" b="1" smtClean="0">
                <a:solidFill>
                  <a:srgbClr val="DC425C"/>
                </a:solidFill>
              </a:rPr>
              <a:t>Vitamina B1</a:t>
            </a:r>
          </a:p>
          <a:p>
            <a:r>
              <a:rPr lang="es-ES" altLang="es-AR" sz="2800" b="1" smtClean="0"/>
              <a:t>Rotura de enlaces adyacentes a grupos carbonilo y transfiere </a:t>
            </a:r>
            <a:r>
              <a:rPr lang="es-ES" altLang="es-AR" sz="2800" b="1" smtClean="0">
                <a:solidFill>
                  <a:srgbClr val="DC425C"/>
                </a:solidFill>
              </a:rPr>
              <a:t>grupos aldehídos activos</a:t>
            </a:r>
          </a:p>
          <a:p>
            <a:r>
              <a:rPr lang="es-ES" altLang="es-AR" sz="2800" b="1" smtClean="0"/>
              <a:t>La parte funcional es el </a:t>
            </a:r>
            <a:r>
              <a:rPr lang="es-ES" altLang="es-AR" sz="2800" b="1" smtClean="0">
                <a:solidFill>
                  <a:srgbClr val="DC425C"/>
                </a:solidFill>
              </a:rPr>
              <a:t>anillo tiazólico</a:t>
            </a:r>
            <a:r>
              <a:rPr lang="es-ES" altLang="es-AR" sz="2800" b="1" smtClean="0"/>
              <a:t>. </a:t>
            </a:r>
          </a:p>
        </p:txBody>
      </p:sp>
      <p:pic>
        <p:nvPicPr>
          <p:cNvPr id="16390" name="Picture 6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276725"/>
            <a:ext cx="5651500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674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460432" cy="1143000"/>
          </a:xfrm>
        </p:spPr>
        <p:txBody>
          <a:bodyPr>
            <a:normAutofit/>
          </a:bodyPr>
          <a:lstStyle/>
          <a:p>
            <a:r>
              <a:rPr lang="es-ES" altLang="es-AR" sz="3600" b="1" dirty="0"/>
              <a:t>ESTRUCTURA DEL ACIDO LIPOICO</a:t>
            </a:r>
            <a:endParaRPr lang="es-AR" sz="3600" b="1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11613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ES" altLang="es-AR" sz="2000" b="1" dirty="0" smtClean="0"/>
              <a:t>POSEE DOS GRUPOS TIOLES ESENCIALES </a:t>
            </a:r>
          </a:p>
          <a:p>
            <a:r>
              <a:rPr lang="es-ES" altLang="es-AR" sz="2000" b="1" dirty="0" smtClean="0"/>
              <a:t>EN LA FORMA REDUCIDA SE ENCUENTRAN COMO </a:t>
            </a:r>
            <a:r>
              <a:rPr lang="es-ES" altLang="es-AR" sz="2000" b="1" dirty="0" smtClean="0">
                <a:solidFill>
                  <a:srgbClr val="DC425C"/>
                </a:solidFill>
              </a:rPr>
              <a:t>HS-</a:t>
            </a:r>
            <a:r>
              <a:rPr lang="es-ES" altLang="es-AR" sz="2000" b="1" dirty="0" smtClean="0"/>
              <a:t> Y EN LA OXIDADA COMO </a:t>
            </a:r>
            <a:r>
              <a:rPr lang="es-ES" altLang="es-AR" sz="2000" b="1" dirty="0" smtClean="0">
                <a:solidFill>
                  <a:srgbClr val="DC425C"/>
                </a:solidFill>
              </a:rPr>
              <a:t>-S-S-</a:t>
            </a:r>
            <a:endParaRPr lang="es-ES" altLang="es-AR" sz="2000" b="1" dirty="0" smtClean="0"/>
          </a:p>
          <a:p>
            <a:r>
              <a:rPr lang="es-ES" altLang="es-AR" sz="2000" b="1" dirty="0" smtClean="0"/>
              <a:t>INTERVIENE EN REACCIONES DE OXIDO-REDUCCION</a:t>
            </a:r>
          </a:p>
          <a:p>
            <a:r>
              <a:rPr lang="es-ES" altLang="es-AR" sz="2000" b="1" dirty="0" smtClean="0"/>
              <a:t>ACTUA COMO PORTADOR DE HIDROGENOS Y COMO PORTADOR DE ACILOS.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851275" y="4437063"/>
            <a:ext cx="2108200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17415" name="Picture 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076700"/>
            <a:ext cx="4837112" cy="172878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708400" y="5302250"/>
            <a:ext cx="1871663" cy="503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603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1529</TotalTime>
  <Words>1675</Words>
  <Application>Microsoft Office PowerPoint</Application>
  <PresentationFormat>Presentación en pantalla (4:3)</PresentationFormat>
  <Paragraphs>317</Paragraphs>
  <Slides>49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0" baseType="lpstr">
      <vt:lpstr>Solsticio</vt:lpstr>
      <vt:lpstr> CICLO DE KREBS </vt:lpstr>
      <vt:lpstr>Diapositiva 2</vt:lpstr>
      <vt:lpstr>CICLO DE KREBS O DEL ÁCIDO CÍTRICO</vt:lpstr>
      <vt:lpstr>Características generales</vt:lpstr>
      <vt:lpstr>Características generales</vt:lpstr>
      <vt:lpstr>DESTINO DEL  PIRUVATO EN AEROBIOSIS</vt:lpstr>
      <vt:lpstr>DESCARBOXILACIÓN OXIDATIVA</vt:lpstr>
      <vt:lpstr>ESTRUCTURA DEL PIROFOSFATO DE TIAMINA</vt:lpstr>
      <vt:lpstr>ESTRUCTURA DEL ACIDO LIPOICO</vt:lpstr>
      <vt:lpstr>ESTRUCTURA DE LA COENZIMA A</vt:lpstr>
      <vt:lpstr>Diapositiva 11</vt:lpstr>
      <vt:lpstr>Regulación PDH</vt:lpstr>
      <vt:lpstr>REGULACIÓN COVALENTE </vt:lpstr>
      <vt:lpstr>DESTINO DEL ACETIL-CoA</vt:lpstr>
      <vt:lpstr>REACCIONES DEL CICLO DE KREBS</vt:lpstr>
      <vt:lpstr>1. Condensación</vt:lpstr>
      <vt:lpstr>2. Isomerización por deshidratación- hidratación</vt:lpstr>
      <vt:lpstr>3.Descarboxilación oxidativa de isocitrato</vt:lpstr>
      <vt:lpstr>4. Descarboxilación oxidativa de  alfa-cetoglutarato</vt:lpstr>
      <vt:lpstr>5. Formación de succinato: fosforilación a nivel de sustrato</vt:lpstr>
      <vt:lpstr>6. Deshidrogenación de succinato</vt:lpstr>
      <vt:lpstr>7. Hidratación de fumarato</vt:lpstr>
      <vt:lpstr>8. Oxidación de malato</vt:lpstr>
      <vt:lpstr>REGULACIÓN</vt:lpstr>
      <vt:lpstr>BALANCE ENERGÉTICO</vt:lpstr>
      <vt:lpstr>FUNCIÓN ANFIBÓLICA</vt:lpstr>
      <vt:lpstr>REACCIONES ANAPLERÓTICAS</vt:lpstr>
      <vt:lpstr>Resumen </vt:lpstr>
      <vt:lpstr>Diapositiva 29</vt:lpstr>
      <vt:lpstr>COMPARTIMENTALIZACIÓN</vt:lpstr>
      <vt:lpstr>Diapositiva 31</vt:lpstr>
      <vt:lpstr>Diapositiva 32</vt:lpstr>
      <vt:lpstr>SISTEMA DE LANZADERA DEL GLICEROFOSFATO</vt:lpstr>
      <vt:lpstr>LANZADERA DE MALATO ASPARTATO</vt:lpstr>
      <vt:lpstr>BALANCE ENERGÉTICO DE LA OXIDACIÓN COMPLETA DE GLUCOSA </vt:lpstr>
      <vt:lpstr>Diapositiva 36</vt:lpstr>
      <vt:lpstr>Diapositiva 37</vt:lpstr>
      <vt:lpstr>VIA DE LAS PENTOSAS</vt:lpstr>
      <vt:lpstr>Diapositiva 39</vt:lpstr>
      <vt:lpstr>CARACTERISTICAS DE LAS REACCIONES DE LA VIA DE LAS PENTOSAS</vt:lpstr>
      <vt:lpstr>REACCIONES DE LA FASE OXIDATIVA</vt:lpstr>
      <vt:lpstr>REACCIONES DE LA FASE                     NO OXIDATIVA</vt:lpstr>
      <vt:lpstr>Diapositiva 43</vt:lpstr>
      <vt:lpstr>Esquema de la Vía de las Pentosas </vt:lpstr>
      <vt:lpstr>Diapositiva 45</vt:lpstr>
      <vt:lpstr>Relación con la glicólisis </vt:lpstr>
      <vt:lpstr>Importancia de la vía de las pentosas en el eritrocito</vt:lpstr>
      <vt:lpstr>Diapositiva 48</vt:lpstr>
      <vt:lpstr>BIBLIOGRAFÍA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ethel</dc:creator>
  <cp:lastModifiedBy>Luisito Pereyra</cp:lastModifiedBy>
  <cp:revision>18</cp:revision>
  <dcterms:created xsi:type="dcterms:W3CDTF">2016-04-12T14:10:26Z</dcterms:created>
  <dcterms:modified xsi:type="dcterms:W3CDTF">2017-04-23T11:12:02Z</dcterms:modified>
</cp:coreProperties>
</file>